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Lst>
  <p:sldSz cx="9144000" cy="6858000" type="screen4x3"/>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769"/>
    <a:srgbClr val="714D4D"/>
    <a:srgbClr val="202129"/>
    <a:srgbClr val="FEEDBB"/>
    <a:srgbClr val="2D2F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655" autoAdjust="0"/>
  </p:normalViewPr>
  <p:slideViewPr>
    <p:cSldViewPr snapToGrid="0" snapToObjects="1">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8088E51C-16B8-4D00-8E84-D41C78F22ED1}" type="datetimeFigureOut">
              <a:rPr lang="es-ES" smtClean="0"/>
              <a:pPr/>
              <a:t>11/09/2020</a:t>
            </a:fld>
            <a:endParaRPr lang="es-ES"/>
          </a:p>
        </p:txBody>
      </p:sp>
      <p:sp>
        <p:nvSpPr>
          <p:cNvPr id="4" name="Marcador de imagen de diapositiva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s-ES"/>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0A425A6-B96E-478A-9277-0029BD7D5EBC}" type="slidenum">
              <a:rPr lang="es-ES" smtClean="0"/>
              <a:pPr/>
              <a:t>‹Nº›</a:t>
            </a:fld>
            <a:endParaRPr lang="es-ES"/>
          </a:p>
        </p:txBody>
      </p:sp>
    </p:spTree>
    <p:extLst>
      <p:ext uri="{BB962C8B-B14F-4D97-AF65-F5344CB8AC3E}">
        <p14:creationId xmlns:p14="http://schemas.microsoft.com/office/powerpoint/2010/main" val="17011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B0A425A6-B96E-478A-9277-0029BD7D5EBC}" type="slidenum">
              <a:rPr lang="es-ES" smtClean="0"/>
              <a:pPr/>
              <a:t>1</a:t>
            </a:fld>
            <a:endParaRPr lang="es-ES"/>
          </a:p>
        </p:txBody>
      </p:sp>
    </p:spTree>
    <p:extLst>
      <p:ext uri="{BB962C8B-B14F-4D97-AF65-F5344CB8AC3E}">
        <p14:creationId xmlns:p14="http://schemas.microsoft.com/office/powerpoint/2010/main" val="395794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685800" y="4211484"/>
            <a:ext cx="7772400" cy="1147097"/>
          </a:xfrm>
        </p:spPr>
        <p:txBody>
          <a:bodyPr>
            <a:normAutofit/>
          </a:bodyPr>
          <a:lstStyle>
            <a:lvl1pPr>
              <a:defRPr sz="3600" b="0" i="0">
                <a:solidFill>
                  <a:srgbClr val="FEEDBB"/>
                </a:solidFill>
                <a:latin typeface="Garamond"/>
                <a:cs typeface="Garamond"/>
              </a:defRPr>
            </a:lvl1pPr>
          </a:lstStyle>
          <a:p>
            <a:r>
              <a:rPr lang="es-ES_tradnl" dirty="0"/>
              <a:t>Clic para editar título</a:t>
            </a:r>
            <a:endParaRPr lang="es-ES" dirty="0"/>
          </a:p>
        </p:txBody>
      </p:sp>
      <p:sp>
        <p:nvSpPr>
          <p:cNvPr id="3" name="Subtítulo 2"/>
          <p:cNvSpPr>
            <a:spLocks noGrp="1"/>
          </p:cNvSpPr>
          <p:nvPr>
            <p:ph type="subTitle" idx="1"/>
          </p:nvPr>
        </p:nvSpPr>
        <p:spPr>
          <a:xfrm>
            <a:off x="1371600" y="5358581"/>
            <a:ext cx="6400800" cy="771832"/>
          </a:xfrm>
        </p:spPr>
        <p:txBody>
          <a:bodyPr>
            <a:noAutofit/>
          </a:bodyPr>
          <a:lstStyle>
            <a:lvl1pPr marL="0" indent="0" algn="ctr">
              <a:buNone/>
              <a:defRPr sz="2400" b="0" i="0">
                <a:solidFill>
                  <a:schemeClr val="bg1">
                    <a:lumMod val="95000"/>
                  </a:schemeClr>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pic>
        <p:nvPicPr>
          <p:cNvPr id="9" name="Imagen 8" descr="Logo PJECZ Ver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00" y="909116"/>
            <a:ext cx="6828993" cy="2913888"/>
          </a:xfrm>
          <a:prstGeom prst="rect">
            <a:avLst/>
          </a:prstGeom>
        </p:spPr>
      </p:pic>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47415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7963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82372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1132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790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ior marino">
    <p:spTree>
      <p:nvGrpSpPr>
        <p:cNvPr id="1" name=""/>
        <p:cNvGrpSpPr/>
        <p:nvPr/>
      </p:nvGrpSpPr>
      <p:grpSpPr>
        <a:xfrm>
          <a:off x="0" y="0"/>
          <a:ext cx="0" cy="0"/>
          <a:chOff x="0" y="0"/>
          <a:chExt cx="0" cy="0"/>
        </a:xfrm>
      </p:grpSpPr>
      <p:sp>
        <p:nvSpPr>
          <p:cNvPr id="7" name="Rectángulo 6"/>
          <p:cNvSpPr/>
          <p:nvPr userDrawn="1"/>
        </p:nvSpPr>
        <p:spPr>
          <a:xfrm>
            <a:off x="0" y="0"/>
            <a:ext cx="9144000" cy="6858000"/>
          </a:xfrm>
          <a:prstGeom prst="rect">
            <a:avLst/>
          </a:prstGeom>
          <a:solidFill>
            <a:srgbClr val="FEEDBB">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lstStyle>
            <a:lvl1pPr>
              <a:defRPr b="0" i="0">
                <a:solidFill>
                  <a:srgbClr val="2D2F39"/>
                </a:solidFill>
                <a:latin typeface="Titillium WebRegular"/>
                <a:cs typeface="Titillium WebRegular"/>
              </a:defRPr>
            </a:lvl1pPr>
          </a:lstStyle>
          <a:p>
            <a:r>
              <a:rPr lang="es-ES_tradnl" dirty="0"/>
              <a:t>Clic para editar título</a:t>
            </a:r>
            <a:endParaRPr lang="es-ES" dirty="0"/>
          </a:p>
        </p:txBody>
      </p:sp>
      <p:sp>
        <p:nvSpPr>
          <p:cNvPr id="3" name="Marcador de contenido 2"/>
          <p:cNvSpPr>
            <a:spLocks noGrp="1"/>
          </p:cNvSpPr>
          <p:nvPr>
            <p:ph idx="1"/>
          </p:nvPr>
        </p:nvSpPr>
        <p:spPr>
          <a:xfrm>
            <a:off x="457200" y="1600200"/>
            <a:ext cx="8229600" cy="4405671"/>
          </a:xfrm>
        </p:spPr>
        <p:txBody>
          <a:bodyPr/>
          <a:lstStyle>
            <a:lvl1pPr>
              <a:defRPr b="0" i="0">
                <a:latin typeface="Garamond"/>
                <a:cs typeface="Garamond"/>
              </a:defRPr>
            </a:lvl1pPr>
            <a:lvl2pPr>
              <a:defRPr b="0" i="0">
                <a:latin typeface="Garamond"/>
                <a:cs typeface="Garamond"/>
              </a:defRPr>
            </a:lvl2pPr>
            <a:lvl3pPr>
              <a:defRPr b="0" i="0">
                <a:latin typeface="Garamond"/>
                <a:cs typeface="Garamond"/>
              </a:defRPr>
            </a:lvl3pPr>
            <a:lvl4pPr>
              <a:defRPr b="0" i="0">
                <a:latin typeface="Garamond"/>
                <a:cs typeface="Garamond"/>
              </a:defRPr>
            </a:lvl4pPr>
            <a:lvl5pPr>
              <a:defRPr b="0" i="0">
                <a:latin typeface="Garamond"/>
                <a:cs typeface="Garamond"/>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8" name="Rectángulo 7"/>
          <p:cNvSpPr/>
          <p:nvPr userDrawn="1"/>
        </p:nvSpPr>
        <p:spPr>
          <a:xfrm>
            <a:off x="0" y="6126164"/>
            <a:ext cx="9144000" cy="731836"/>
          </a:xfrm>
          <a:prstGeom prst="rect">
            <a:avLst/>
          </a:prstGeom>
          <a:solidFill>
            <a:srgbClr val="2D2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descr="Logo PJECZ Hori bei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351" y="6268775"/>
            <a:ext cx="2869397" cy="485824"/>
          </a:xfrm>
          <a:prstGeom prst="rect">
            <a:avLst/>
          </a:prstGeom>
        </p:spPr>
      </p:pic>
    </p:spTree>
    <p:extLst>
      <p:ext uri="{BB962C8B-B14F-4D97-AF65-F5344CB8AC3E}">
        <p14:creationId xmlns:p14="http://schemas.microsoft.com/office/powerpoint/2010/main" val="76755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afé">
    <p:spTree>
      <p:nvGrpSpPr>
        <p:cNvPr id="1" name=""/>
        <p:cNvGrpSpPr/>
        <p:nvPr/>
      </p:nvGrpSpPr>
      <p:grpSpPr>
        <a:xfrm>
          <a:off x="0" y="0"/>
          <a:ext cx="0" cy="0"/>
          <a:chOff x="0" y="0"/>
          <a:chExt cx="0" cy="0"/>
        </a:xfrm>
      </p:grpSpPr>
      <p:pic>
        <p:nvPicPr>
          <p:cNvPr id="10" name="Imagen 7">
            <a:extLst>
              <a:ext uri="{FF2B5EF4-FFF2-40B4-BE49-F238E27FC236}">
                <a16:creationId xmlns="" xmlns:a16="http://schemas.microsoft.com/office/drawing/2014/main" id="{FE985D51-F8A9-D24A-B8C2-F92878F842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ítulo 1">
            <a:extLst>
              <a:ext uri="{FF2B5EF4-FFF2-40B4-BE49-F238E27FC236}">
                <a16:creationId xmlns="" xmlns:a16="http://schemas.microsoft.com/office/drawing/2014/main" id="{B45F0AB1-DEB1-944C-9A98-D6EEDD42EF19}"/>
              </a:ext>
            </a:extLst>
          </p:cNvPr>
          <p:cNvSpPr>
            <a:spLocks noGrp="1"/>
          </p:cNvSpPr>
          <p:nvPr>
            <p:ph type="ctrTitle"/>
          </p:nvPr>
        </p:nvSpPr>
        <p:spPr>
          <a:xfrm>
            <a:off x="5707117" y="4367047"/>
            <a:ext cx="3231929" cy="638505"/>
          </a:xfrm>
        </p:spPr>
        <p:txBody>
          <a:bodyPr anchor="ctr">
            <a:normAutofit/>
          </a:bodyPr>
          <a:lstStyle>
            <a:lvl1pPr algn="l">
              <a:defRPr sz="1400" b="1">
                <a:solidFill>
                  <a:srgbClr val="FDAB00"/>
                </a:solidFill>
              </a:defRPr>
            </a:lvl1pPr>
          </a:lstStyle>
          <a:p>
            <a:r>
              <a:rPr lang="es-MX" dirty="0"/>
              <a:t>Haz clic para modificar el estilo de título del patrón</a:t>
            </a:r>
          </a:p>
        </p:txBody>
      </p:sp>
      <p:sp>
        <p:nvSpPr>
          <p:cNvPr id="12" name="Subtítulo 2">
            <a:extLst>
              <a:ext uri="{FF2B5EF4-FFF2-40B4-BE49-F238E27FC236}">
                <a16:creationId xmlns="" xmlns:a16="http://schemas.microsoft.com/office/drawing/2014/main" id="{FE1FB3AE-0C20-684D-A2F9-83F433993D4A}"/>
              </a:ext>
            </a:extLst>
          </p:cNvPr>
          <p:cNvSpPr>
            <a:spLocks noGrp="1"/>
          </p:cNvSpPr>
          <p:nvPr>
            <p:ph type="subTitle" idx="1"/>
          </p:nvPr>
        </p:nvSpPr>
        <p:spPr>
          <a:xfrm>
            <a:off x="6014544" y="5543713"/>
            <a:ext cx="2924503" cy="365125"/>
          </a:xfrm>
        </p:spPr>
        <p:txBody>
          <a:bodyPr anchor="t">
            <a:noAutofit/>
          </a:bodyPr>
          <a:lstStyle>
            <a:lvl1pPr marL="0" indent="0" algn="l">
              <a:buNone/>
              <a:defRPr sz="1400">
                <a:solidFill>
                  <a:srgbClr val="FDAB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dirty="0"/>
              <a:t>Haz clic para editar el estilo de subtítulo del patrón</a:t>
            </a:r>
          </a:p>
        </p:txBody>
      </p:sp>
      <p:sp>
        <p:nvSpPr>
          <p:cNvPr id="13" name="Marcador de fecha 3">
            <a:extLst>
              <a:ext uri="{FF2B5EF4-FFF2-40B4-BE49-F238E27FC236}">
                <a16:creationId xmlns="" xmlns:a16="http://schemas.microsoft.com/office/drawing/2014/main" id="{A0074B76-1BEC-5E48-9C50-9312B3EAEBEB}"/>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4" name="Marcador de pie de página 4">
            <a:extLst>
              <a:ext uri="{FF2B5EF4-FFF2-40B4-BE49-F238E27FC236}">
                <a16:creationId xmlns="" xmlns:a16="http://schemas.microsoft.com/office/drawing/2014/main" id="{AF92A8E3-3364-E641-AB76-250BB123BC13}"/>
              </a:ext>
            </a:extLst>
          </p:cNvPr>
          <p:cNvSpPr>
            <a:spLocks noGrp="1"/>
          </p:cNvSpPr>
          <p:nvPr>
            <p:ph type="ftr" sz="quarter" idx="11"/>
          </p:nvPr>
        </p:nvSpPr>
        <p:spPr>
          <a:xfrm>
            <a:off x="3028950" y="6356351"/>
            <a:ext cx="3086100" cy="365125"/>
          </a:xfrm>
        </p:spPr>
        <p:txBody>
          <a:bodyPr/>
          <a:lstStyle/>
          <a:p>
            <a:endParaRPr lang="es-ES"/>
          </a:p>
        </p:txBody>
      </p:sp>
      <p:sp>
        <p:nvSpPr>
          <p:cNvPr id="15" name="Marcador de número de diapositiva 5">
            <a:extLst>
              <a:ext uri="{FF2B5EF4-FFF2-40B4-BE49-F238E27FC236}">
                <a16:creationId xmlns="" xmlns:a16="http://schemas.microsoft.com/office/drawing/2014/main" id="{500F5698-63DC-3F4A-8E42-627D482E420E}"/>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37917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café">
    <p:spTree>
      <p:nvGrpSpPr>
        <p:cNvPr id="1" name=""/>
        <p:cNvGrpSpPr/>
        <p:nvPr/>
      </p:nvGrpSpPr>
      <p:grpSpPr>
        <a:xfrm>
          <a:off x="0" y="0"/>
          <a:ext cx="0" cy="0"/>
          <a:chOff x="0" y="0"/>
          <a:chExt cx="0" cy="0"/>
        </a:xfrm>
      </p:grpSpPr>
      <p:pic>
        <p:nvPicPr>
          <p:cNvPr id="9" name="Imagen 7">
            <a:extLst>
              <a:ext uri="{FF2B5EF4-FFF2-40B4-BE49-F238E27FC236}">
                <a16:creationId xmlns="" xmlns:a16="http://schemas.microsoft.com/office/drawing/2014/main" id="{A793D1A6-2E7D-7F4D-BD67-02EEF860003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Marcador de fecha 3">
            <a:extLst>
              <a:ext uri="{FF2B5EF4-FFF2-40B4-BE49-F238E27FC236}">
                <a16:creationId xmlns="" xmlns:a16="http://schemas.microsoft.com/office/drawing/2014/main" id="{20205F59-B0EF-3745-A43C-4D2C51C12F94}"/>
              </a:ext>
            </a:extLst>
          </p:cNvPr>
          <p:cNvSpPr>
            <a:spLocks noGrp="1"/>
          </p:cNvSpPr>
          <p:nvPr>
            <p:ph type="dt" sz="half" idx="10"/>
          </p:nvPr>
        </p:nvSpPr>
        <p:spPr>
          <a:xfrm>
            <a:off x="628650" y="6356351"/>
            <a:ext cx="2057400" cy="365125"/>
          </a:xfrm>
        </p:spPr>
        <p:txBody>
          <a:bodyPr/>
          <a:lstStyle/>
          <a:p>
            <a:fld id="{7E47DC89-5A4E-EA4A-A616-1B366F85EE07}" type="datetimeFigureOut">
              <a:rPr lang="es-ES" smtClean="0"/>
              <a:t>11/09/2020</a:t>
            </a:fld>
            <a:endParaRPr lang="es-ES"/>
          </a:p>
        </p:txBody>
      </p:sp>
      <p:sp>
        <p:nvSpPr>
          <p:cNvPr id="11" name="Marcador de pie de página 4">
            <a:extLst>
              <a:ext uri="{FF2B5EF4-FFF2-40B4-BE49-F238E27FC236}">
                <a16:creationId xmlns="" xmlns:a16="http://schemas.microsoft.com/office/drawing/2014/main" id="{3D744704-4F32-6244-8F51-76DEE75D1A86}"/>
              </a:ext>
            </a:extLst>
          </p:cNvPr>
          <p:cNvSpPr>
            <a:spLocks noGrp="1"/>
          </p:cNvSpPr>
          <p:nvPr>
            <p:ph type="ftr" sz="quarter" idx="11"/>
          </p:nvPr>
        </p:nvSpPr>
        <p:spPr>
          <a:xfrm>
            <a:off x="3028950" y="6356351"/>
            <a:ext cx="3086100" cy="365125"/>
          </a:xfrm>
        </p:spPr>
        <p:txBody>
          <a:bodyPr/>
          <a:lstStyle/>
          <a:p>
            <a:endParaRPr lang="es-ES"/>
          </a:p>
        </p:txBody>
      </p:sp>
      <p:sp>
        <p:nvSpPr>
          <p:cNvPr id="13" name="Marcador de número de diapositiva 5">
            <a:extLst>
              <a:ext uri="{FF2B5EF4-FFF2-40B4-BE49-F238E27FC236}">
                <a16:creationId xmlns="" xmlns:a16="http://schemas.microsoft.com/office/drawing/2014/main" id="{E6369A3C-0825-714F-841F-C07D33F24AEA}"/>
              </a:ext>
            </a:extLst>
          </p:cNvPr>
          <p:cNvSpPr>
            <a:spLocks noGrp="1"/>
          </p:cNvSpPr>
          <p:nvPr>
            <p:ph type="sldNum" sz="quarter" idx="12"/>
          </p:nvPr>
        </p:nvSpPr>
        <p:spPr>
          <a:xfrm>
            <a:off x="6457950" y="6356351"/>
            <a:ext cx="2057400" cy="365125"/>
          </a:xfrm>
        </p:spPr>
        <p:txBody>
          <a:bodyPr/>
          <a:lstStyle/>
          <a:p>
            <a:fld id="{06060D77-FED2-B940-B91B-4820AA0E3883}" type="slidenum">
              <a:rPr lang="es-ES" smtClean="0"/>
              <a:t>‹Nº›</a:t>
            </a:fld>
            <a:endParaRPr lang="es-ES"/>
          </a:p>
        </p:txBody>
      </p:sp>
    </p:spTree>
    <p:extLst>
      <p:ext uri="{BB962C8B-B14F-4D97-AF65-F5344CB8AC3E}">
        <p14:creationId xmlns:p14="http://schemas.microsoft.com/office/powerpoint/2010/main" val="9181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36858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102171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49463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48589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47DC89-5A4E-EA4A-A616-1B366F85EE07}" type="datetimeFigureOut">
              <a:rPr lang="es-ES" smtClean="0"/>
              <a:pPr/>
              <a:t>11/09/2020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6060D77-FED2-B940-B91B-4820AA0E3883}" type="slidenum">
              <a:rPr lang="es-ES" smtClean="0"/>
              <a:pPr/>
              <a:t>‹Nº›</a:t>
            </a:fld>
            <a:endParaRPr lang="es-ES"/>
          </a:p>
        </p:txBody>
      </p:sp>
    </p:spTree>
    <p:extLst>
      <p:ext uri="{BB962C8B-B14F-4D97-AF65-F5344CB8AC3E}">
        <p14:creationId xmlns:p14="http://schemas.microsoft.com/office/powerpoint/2010/main" val="269994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DC89-5A4E-EA4A-A616-1B366F85EE07}" type="datetimeFigureOut">
              <a:rPr lang="es-ES" smtClean="0"/>
              <a:pPr/>
              <a:t>11/09/2020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60D77-FED2-B940-B91B-4820AA0E3883}" type="slidenum">
              <a:rPr lang="es-ES" smtClean="0"/>
              <a:pPr/>
              <a:t>‹Nº›</a:t>
            </a:fld>
            <a:endParaRPr lang="es-ES"/>
          </a:p>
        </p:txBody>
      </p:sp>
    </p:spTree>
    <p:extLst>
      <p:ext uri="{BB962C8B-B14F-4D97-AF65-F5344CB8AC3E}">
        <p14:creationId xmlns:p14="http://schemas.microsoft.com/office/powerpoint/2010/main" val="3664961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iagonal"/>
          <p:cNvSpPr/>
          <p:nvPr/>
        </p:nvSpPr>
        <p:spPr>
          <a:xfrm>
            <a:off x="2859607" y="1858624"/>
            <a:ext cx="2968978" cy="459643"/>
          </a:xfrm>
          <a:prstGeom prst="round2DiagRect">
            <a:avLst/>
          </a:prstGeom>
          <a:solidFill>
            <a:schemeClr val="tx2">
              <a:lumMod val="75000"/>
            </a:schemeClr>
          </a:solidFill>
          <a:ln>
            <a:solidFill>
              <a:schemeClr val="tx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Rectángulo 3"/>
          <p:cNvSpPr/>
          <p:nvPr/>
        </p:nvSpPr>
        <p:spPr>
          <a:xfrm>
            <a:off x="389511" y="824561"/>
            <a:ext cx="8417169" cy="707886"/>
          </a:xfrm>
          <a:prstGeom prst="rect">
            <a:avLst/>
          </a:prstGeom>
        </p:spPr>
        <p:txBody>
          <a:bodyPr wrap="square">
            <a:spAutoFit/>
          </a:bodyPr>
          <a:lstStyle/>
          <a:p>
            <a:pPr algn="ctr"/>
            <a:r>
              <a:rPr lang="es-MX" sz="2000" dirty="0"/>
              <a:t> </a:t>
            </a:r>
            <a:r>
              <a:rPr lang="es-MX" sz="2000" dirty="0" smtClean="0"/>
              <a:t>Jurisprudencia </a:t>
            </a:r>
            <a:r>
              <a:rPr lang="es-MX" sz="2000" dirty="0"/>
              <a:t>sentada por los órganos competentes para </a:t>
            </a:r>
            <a:r>
              <a:rPr lang="es-MX" sz="2000" dirty="0" smtClean="0"/>
              <a:t>establecer </a:t>
            </a:r>
          </a:p>
          <a:p>
            <a:pPr algn="ctr"/>
            <a:r>
              <a:rPr lang="es-MX" sz="2000" dirty="0" smtClean="0"/>
              <a:t>votos particulares en las sentencias</a:t>
            </a:r>
            <a:endParaRPr lang="es-ES" sz="2000" dirty="0">
              <a:latin typeface="Arial Narrow" panose="020B0606020202030204" pitchFamily="34" charset="0"/>
            </a:endParaRPr>
          </a:p>
        </p:txBody>
      </p:sp>
      <p:sp>
        <p:nvSpPr>
          <p:cNvPr id="2" name="1 CuadroTexto"/>
          <p:cNvSpPr txBox="1"/>
          <p:nvPr/>
        </p:nvSpPr>
        <p:spPr>
          <a:xfrm>
            <a:off x="2701562" y="1903779"/>
            <a:ext cx="3285067" cy="369332"/>
          </a:xfrm>
          <a:prstGeom prst="rect">
            <a:avLst/>
          </a:prstGeom>
          <a:noFill/>
        </p:spPr>
        <p:txBody>
          <a:bodyPr wrap="square" rtlCol="0">
            <a:spAutoFit/>
          </a:bodyPr>
          <a:lstStyle/>
          <a:p>
            <a:pPr algn="ctr"/>
            <a:r>
              <a:rPr lang="es-MX" dirty="0" smtClean="0">
                <a:solidFill>
                  <a:schemeClr val="bg2">
                    <a:lumMod val="75000"/>
                  </a:schemeClr>
                </a:solidFill>
              </a:rPr>
              <a:t>Voto </a:t>
            </a:r>
            <a:r>
              <a:rPr lang="es-MX" dirty="0">
                <a:solidFill>
                  <a:schemeClr val="bg2">
                    <a:lumMod val="75000"/>
                  </a:schemeClr>
                </a:solidFill>
              </a:rPr>
              <a:t>sobre justicia digital</a:t>
            </a:r>
          </a:p>
        </p:txBody>
      </p:sp>
      <p:sp>
        <p:nvSpPr>
          <p:cNvPr id="5" name="4 CuadroTexto"/>
          <p:cNvSpPr txBox="1"/>
          <p:nvPr/>
        </p:nvSpPr>
        <p:spPr>
          <a:xfrm>
            <a:off x="838222" y="2472264"/>
            <a:ext cx="7775200" cy="3262432"/>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154, fracción II, numeral 11, de la Constitución Local.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t>
            </a:r>
            <a:r>
              <a:rPr lang="es-MX" dirty="0"/>
              <a:t>Declaración del Relator Especial de Naciones Unidas sobre </a:t>
            </a:r>
            <a:r>
              <a:rPr lang="es-MX" dirty="0" smtClean="0"/>
              <a:t>independencia        judicial”, Diego </a:t>
            </a:r>
            <a:r>
              <a:rPr lang="es-MX" dirty="0"/>
              <a:t>García-Sayán, Emergencia del coronavirus: desafíos para </a:t>
            </a:r>
            <a:r>
              <a:rPr lang="es-MX" dirty="0" smtClean="0"/>
              <a:t>la justicia</a:t>
            </a:r>
            <a:r>
              <a:rPr lang="es-MX" dirty="0"/>
              <a:t>, Ginebra, 22 </a:t>
            </a:r>
            <a:r>
              <a:rPr lang="es-MX" dirty="0" smtClean="0"/>
              <a:t>de abril </a:t>
            </a:r>
            <a:r>
              <a:rPr lang="es-MX" dirty="0"/>
              <a:t>de 2020, que dice:</a:t>
            </a:r>
          </a:p>
          <a:p>
            <a:pPr algn="just"/>
            <a:endParaRPr lang="es-MX" dirty="0" smtClean="0"/>
          </a:p>
          <a:p>
            <a:pPr algn="just"/>
            <a:r>
              <a:rPr lang="es-MX" sz="1400" dirty="0" smtClean="0"/>
              <a:t>“</a:t>
            </a:r>
            <a:r>
              <a:rPr lang="es-MX" sz="1400" dirty="0"/>
              <a:t>Las tecnologías informáticas y el uso del “teletrabajo” para enfrentar la crisis actual procesando casos de </a:t>
            </a:r>
            <a:r>
              <a:rPr lang="es-MX" sz="1400" dirty="0" smtClean="0"/>
              <a:t>abusos debe </a:t>
            </a:r>
            <a:r>
              <a:rPr lang="es-MX" sz="1400" dirty="0"/>
              <a:t>ser urgentemente puesto en funcionamiento. La innovación y el teletrabajo es esencial, especialmente </a:t>
            </a:r>
            <a:r>
              <a:rPr lang="es-MX" sz="1400" dirty="0" smtClean="0"/>
              <a:t>para tribunales </a:t>
            </a:r>
            <a:r>
              <a:rPr lang="es-MX" sz="1400" dirty="0"/>
              <a:t>y jueces que tienen que conocer casos de derechos humanos. Las cuarentenas y las “distancias </a:t>
            </a:r>
            <a:r>
              <a:rPr lang="es-MX" sz="1400" dirty="0" smtClean="0"/>
              <a:t>sociales” no </a:t>
            </a:r>
            <a:r>
              <a:rPr lang="es-MX" sz="1400" dirty="0"/>
              <a:t>deben impedir que el sistema judicial funcione y que lo haga respetando el debido proceso. La situación </a:t>
            </a:r>
            <a:r>
              <a:rPr lang="es-MX" sz="1400" dirty="0" smtClean="0"/>
              <a:t>actual plantea </a:t>
            </a:r>
            <a:r>
              <a:rPr lang="es-MX" sz="1400" dirty="0"/>
              <a:t>la exigencia de “ponerse al día” y de hacerlo ya con el teletrabajo. En particular, para que tribunales, </a:t>
            </a:r>
            <a:r>
              <a:rPr lang="es-MX" sz="1400" dirty="0" smtClean="0"/>
              <a:t>jueces y </a:t>
            </a:r>
            <a:r>
              <a:rPr lang="es-MX" sz="1400" dirty="0"/>
              <a:t>fiscales puedan lidiar con asuntos que puedan referir a derechos fundamentales en riesgo o a la previsible </a:t>
            </a:r>
            <a:r>
              <a:rPr lang="es-MX" sz="1400" dirty="0" smtClean="0"/>
              <a:t>situación de </a:t>
            </a:r>
            <a:r>
              <a:rPr lang="es-MX" sz="1400" dirty="0"/>
              <a:t>inseguridad ciudadana</a:t>
            </a:r>
            <a:r>
              <a:rPr lang="es-MX" sz="1400" dirty="0" smtClean="0"/>
              <a:t>”.</a:t>
            </a:r>
            <a:endParaRPr lang="es-MX" sz="1400" dirty="0"/>
          </a:p>
        </p:txBody>
      </p:sp>
    </p:spTree>
    <p:extLst>
      <p:ext uri="{BB962C8B-B14F-4D97-AF65-F5344CB8AC3E}">
        <p14:creationId xmlns:p14="http://schemas.microsoft.com/office/powerpoint/2010/main" val="407588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8618"/>
            <a:ext cx="6660444" cy="5909310"/>
          </a:xfrm>
          <a:prstGeom prst="rect">
            <a:avLst/>
          </a:prstGeom>
          <a:noFill/>
        </p:spPr>
        <p:txBody>
          <a:bodyPr wrap="square" rtlCol="0">
            <a:spAutoFit/>
          </a:bodyPr>
          <a:lstStyle/>
          <a:p>
            <a:pPr marL="285750" indent="-285750" algn="just">
              <a:buFont typeface="Arial" pitchFamily="34" charset="0"/>
              <a:buChar char="•"/>
            </a:pPr>
            <a:r>
              <a:rPr lang="es-MX" dirty="0"/>
              <a:t>Véase párrafos 5 a 8 de los Principios de Siracusa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11 de la Constitución General. Las limitaciones a esta libertad pueden tener diferentes modalidades de limitación conforme a la movilidad humana: transitar en forma particular o con medios públicos, conglomeraciones, reuniones públicas o privadas, etc.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84, fracción XII, 158 U, fracción VII, numeral 4, 173 y 173 Bis, de la Constitución Local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la idea de la «medicina preventiva» y la «seguridad sanitaria».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29 de la Declaración UDH.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los Principios de Siracusa que establecen que «toda medida responderá a un peligro real, claro, presente o inminente y no se podrán imponer simplemente por temor a un posible peligro».</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201653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64355" y="1004707"/>
            <a:ext cx="6660444" cy="4524315"/>
          </a:xfrm>
          <a:prstGeom prst="rect">
            <a:avLst/>
          </a:prstGeom>
          <a:noFill/>
        </p:spPr>
        <p:txBody>
          <a:bodyPr wrap="square" rtlCol="0">
            <a:spAutoFit/>
          </a:bodyPr>
          <a:lstStyle/>
          <a:p>
            <a:pPr marL="285750" indent="-285750" algn="just">
              <a:buFont typeface="Arial" pitchFamily="34" charset="0"/>
              <a:buChar char="•"/>
            </a:pPr>
            <a:r>
              <a:rPr lang="es-MX" sz="1600" dirty="0"/>
              <a:t>Véase El País, La reapertura de las ciudades tras el virus debe ser paulatina, 27 de marzo de 2020, disponible en la red: [«www.elpais.com»].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Véase </a:t>
            </a:r>
            <a:r>
              <a:rPr lang="es-MX" sz="1600" dirty="0"/>
              <a:t>“</a:t>
            </a:r>
            <a:r>
              <a:rPr lang="es-MX" sz="1600" dirty="0" err="1"/>
              <a:t>The</a:t>
            </a:r>
            <a:r>
              <a:rPr lang="es-MX" sz="1600" dirty="0"/>
              <a:t> </a:t>
            </a:r>
            <a:r>
              <a:rPr lang="es-MX" sz="1600" dirty="0" err="1"/>
              <a:t>effect</a:t>
            </a:r>
            <a:r>
              <a:rPr lang="es-MX" sz="1600" dirty="0"/>
              <a:t> of control </a:t>
            </a:r>
            <a:r>
              <a:rPr lang="es-MX" sz="1600" dirty="0" err="1"/>
              <a:t>strategies</a:t>
            </a:r>
            <a:r>
              <a:rPr lang="es-MX" sz="1600" dirty="0"/>
              <a:t> </a:t>
            </a:r>
            <a:r>
              <a:rPr lang="es-MX" sz="1600" dirty="0" err="1"/>
              <a:t>to</a:t>
            </a:r>
            <a:r>
              <a:rPr lang="es-MX" sz="1600" dirty="0"/>
              <a:t> reduce social </a:t>
            </a:r>
            <a:r>
              <a:rPr lang="es-MX" sz="1600" dirty="0" err="1"/>
              <a:t>mixing</a:t>
            </a:r>
            <a:r>
              <a:rPr lang="es-MX" sz="1600" dirty="0"/>
              <a:t> on </a:t>
            </a:r>
            <a:r>
              <a:rPr lang="es-MX" sz="1600" dirty="0" err="1"/>
              <a:t>outcomes</a:t>
            </a:r>
            <a:r>
              <a:rPr lang="es-MX" sz="1600" dirty="0"/>
              <a:t> of </a:t>
            </a:r>
            <a:r>
              <a:rPr lang="es-MX" sz="1600" dirty="0" err="1"/>
              <a:t>the</a:t>
            </a:r>
            <a:r>
              <a:rPr lang="es-MX" sz="1600" dirty="0"/>
              <a:t> COVID-19 </a:t>
            </a:r>
            <a:r>
              <a:rPr lang="es-MX" sz="1600" dirty="0" err="1"/>
              <a:t>epidemic</a:t>
            </a:r>
            <a:r>
              <a:rPr lang="es-MX" sz="1600" dirty="0"/>
              <a:t> in Wuhan, China: a </a:t>
            </a:r>
            <a:r>
              <a:rPr lang="es-MX" sz="1600" dirty="0" err="1"/>
              <a:t>modelling</a:t>
            </a:r>
            <a:r>
              <a:rPr lang="es-MX" sz="1600" dirty="0"/>
              <a:t> </a:t>
            </a:r>
            <a:r>
              <a:rPr lang="es-MX" sz="1600" dirty="0" err="1"/>
              <a:t>study</a:t>
            </a:r>
            <a:r>
              <a:rPr lang="es-MX" sz="1600" dirty="0"/>
              <a:t>”, </a:t>
            </a:r>
            <a:r>
              <a:rPr lang="es-MX" sz="1600" dirty="0" err="1"/>
              <a:t>by</a:t>
            </a:r>
            <a:r>
              <a:rPr lang="es-MX" sz="1600" dirty="0"/>
              <a:t> </a:t>
            </a:r>
            <a:r>
              <a:rPr lang="es-MX" sz="1600" dirty="0" err="1"/>
              <a:t>Kiesha</a:t>
            </a:r>
            <a:r>
              <a:rPr lang="es-MX" sz="1600" dirty="0"/>
              <a:t> </a:t>
            </a:r>
            <a:r>
              <a:rPr lang="es-MX" sz="1600" dirty="0" err="1"/>
              <a:t>Prem</a:t>
            </a:r>
            <a:r>
              <a:rPr lang="es-MX" sz="1600" dirty="0"/>
              <a:t>, Yang </a:t>
            </a:r>
            <a:r>
              <a:rPr lang="es-MX" sz="1600" dirty="0" err="1"/>
              <a:t>Liu</a:t>
            </a:r>
            <a:r>
              <a:rPr lang="es-MX" sz="1600" dirty="0"/>
              <a:t>, Timothy W Russell, Adam J </a:t>
            </a:r>
            <a:r>
              <a:rPr lang="es-MX" sz="1600" dirty="0" err="1"/>
              <a:t>Kucharski</a:t>
            </a:r>
            <a:r>
              <a:rPr lang="es-MX" sz="1600" dirty="0"/>
              <a:t>, </a:t>
            </a:r>
            <a:r>
              <a:rPr lang="es-MX" sz="1600" dirty="0" err="1"/>
              <a:t>Rosalind</a:t>
            </a:r>
            <a:r>
              <a:rPr lang="es-MX" sz="1600" dirty="0"/>
              <a:t> M </a:t>
            </a:r>
            <a:r>
              <a:rPr lang="es-MX" sz="1600" dirty="0" err="1"/>
              <a:t>Eggo</a:t>
            </a:r>
            <a:r>
              <a:rPr lang="es-MX" sz="1600" dirty="0"/>
              <a:t>, Nicholas Davies, Centre </a:t>
            </a:r>
            <a:r>
              <a:rPr lang="es-MX" sz="1600" dirty="0" err="1"/>
              <a:t>for</a:t>
            </a:r>
            <a:r>
              <a:rPr lang="es-MX" sz="1600" dirty="0"/>
              <a:t> </a:t>
            </a:r>
            <a:r>
              <a:rPr lang="es-MX" sz="1600" dirty="0" err="1"/>
              <a:t>the</a:t>
            </a:r>
            <a:r>
              <a:rPr lang="es-MX" sz="1600" dirty="0"/>
              <a:t> </a:t>
            </a:r>
            <a:r>
              <a:rPr lang="es-MX" sz="1600" dirty="0" err="1"/>
              <a:t>Mathematical</a:t>
            </a:r>
            <a:r>
              <a:rPr lang="es-MX" sz="1600" dirty="0"/>
              <a:t> </a:t>
            </a:r>
            <a:r>
              <a:rPr lang="es-MX" sz="1600" dirty="0" err="1"/>
              <a:t>Modelling</a:t>
            </a:r>
            <a:r>
              <a:rPr lang="es-MX" sz="1600" dirty="0"/>
              <a:t> of </a:t>
            </a:r>
            <a:r>
              <a:rPr lang="es-MX" sz="1600" dirty="0" err="1"/>
              <a:t>Infectious</a:t>
            </a:r>
            <a:r>
              <a:rPr lang="es-MX" sz="1600" dirty="0"/>
              <a:t> </a:t>
            </a:r>
            <a:r>
              <a:rPr lang="es-MX" sz="1600" dirty="0" err="1"/>
              <a:t>Diseases</a:t>
            </a:r>
            <a:r>
              <a:rPr lang="es-MX" sz="1600" dirty="0"/>
              <a:t> COVID-19 </a:t>
            </a:r>
            <a:r>
              <a:rPr lang="es-MX" sz="1600" dirty="0" err="1"/>
              <a:t>Working</a:t>
            </a:r>
            <a:r>
              <a:rPr lang="es-MX" sz="1600" dirty="0"/>
              <a:t> </a:t>
            </a:r>
            <a:r>
              <a:rPr lang="es-MX" sz="1600" dirty="0" err="1"/>
              <a:t>Group</a:t>
            </a:r>
            <a:r>
              <a:rPr lang="es-MX" sz="1600" dirty="0"/>
              <a:t>, Mark Jit, Petra </a:t>
            </a:r>
            <a:r>
              <a:rPr lang="es-MX" sz="1600" dirty="0" err="1"/>
              <a:t>Klepac</a:t>
            </a:r>
            <a:r>
              <a:rPr lang="es-MX" sz="1600" dirty="0"/>
              <a:t>, </a:t>
            </a:r>
            <a:r>
              <a:rPr lang="es-MX" sz="1600" dirty="0" err="1"/>
              <a:t>Lancet</a:t>
            </a:r>
            <a:r>
              <a:rPr lang="es-MX" sz="1600" dirty="0"/>
              <a:t> </a:t>
            </a:r>
            <a:r>
              <a:rPr lang="es-MX" sz="1600" dirty="0" err="1"/>
              <a:t>Public</a:t>
            </a:r>
            <a:r>
              <a:rPr lang="es-MX" sz="1600" dirty="0"/>
              <a:t> </a:t>
            </a:r>
            <a:r>
              <a:rPr lang="es-MX" sz="1600" dirty="0" err="1"/>
              <a:t>Health</a:t>
            </a:r>
            <a:r>
              <a:rPr lang="es-MX" sz="1600" dirty="0"/>
              <a:t> 2020, </a:t>
            </a:r>
            <a:r>
              <a:rPr lang="es-MX" sz="1600" dirty="0" err="1"/>
              <a:t>Published</a:t>
            </a:r>
            <a:r>
              <a:rPr lang="es-MX" sz="1600" dirty="0"/>
              <a:t> Online | </a:t>
            </a:r>
            <a:r>
              <a:rPr lang="es-MX" sz="1600" dirty="0" err="1"/>
              <a:t>March</a:t>
            </a:r>
            <a:r>
              <a:rPr lang="es-MX" sz="1600" dirty="0"/>
              <a:t> 25 2020: «https://doi.org/10.1016/ S2468-2667(20)30073-6</a:t>
            </a:r>
            <a:r>
              <a:rPr lang="es-MX" sz="1600" dirty="0" smtClean="0"/>
              <a:t>».</a:t>
            </a:r>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a:t>Véase “</a:t>
            </a:r>
            <a:r>
              <a:rPr lang="es-MX" sz="1600" dirty="0" err="1"/>
              <a:t>The</a:t>
            </a:r>
            <a:r>
              <a:rPr lang="es-MX" sz="1600" dirty="0"/>
              <a:t> </a:t>
            </a:r>
            <a:r>
              <a:rPr lang="es-MX" sz="1600" dirty="0" err="1"/>
              <a:t>effect</a:t>
            </a:r>
            <a:r>
              <a:rPr lang="es-MX" sz="1600" dirty="0"/>
              <a:t> of human </a:t>
            </a:r>
            <a:r>
              <a:rPr lang="es-MX" sz="1600" dirty="0" err="1"/>
              <a:t>mobility</a:t>
            </a:r>
            <a:r>
              <a:rPr lang="es-MX" sz="1600" dirty="0"/>
              <a:t> and control </a:t>
            </a:r>
            <a:r>
              <a:rPr lang="es-MX" sz="1600" dirty="0" err="1"/>
              <a:t>measures</a:t>
            </a:r>
            <a:r>
              <a:rPr lang="es-MX" sz="1600" dirty="0"/>
              <a:t> on </a:t>
            </a:r>
            <a:r>
              <a:rPr lang="es-MX" sz="1600" dirty="0" err="1"/>
              <a:t>the</a:t>
            </a:r>
            <a:r>
              <a:rPr lang="es-MX" sz="1600" dirty="0"/>
              <a:t> COVID-19 </a:t>
            </a:r>
            <a:r>
              <a:rPr lang="es-MX" sz="1600" dirty="0" err="1"/>
              <a:t>epidemic</a:t>
            </a:r>
            <a:r>
              <a:rPr lang="es-MX" sz="1600" dirty="0"/>
              <a:t> in China”, </a:t>
            </a:r>
            <a:r>
              <a:rPr lang="es-MX" sz="1600" dirty="0" err="1"/>
              <a:t>by</a:t>
            </a:r>
            <a:r>
              <a:rPr lang="es-MX" sz="1600" dirty="0"/>
              <a:t> </a:t>
            </a:r>
            <a:r>
              <a:rPr lang="es-MX" sz="1600" dirty="0" err="1"/>
              <a:t>Moritz</a:t>
            </a:r>
            <a:r>
              <a:rPr lang="es-MX" sz="1600" dirty="0"/>
              <a:t> U.G. </a:t>
            </a:r>
            <a:r>
              <a:rPr lang="es-MX" sz="1600" dirty="0" err="1"/>
              <a:t>Kraemer</a:t>
            </a:r>
            <a:r>
              <a:rPr lang="es-MX" sz="1600" dirty="0"/>
              <a:t>, </a:t>
            </a:r>
            <a:r>
              <a:rPr lang="es-MX" sz="1600" dirty="0" err="1"/>
              <a:t>Chia-Hung</a:t>
            </a:r>
            <a:r>
              <a:rPr lang="es-MX" sz="1600" dirty="0"/>
              <a:t> Yang, </a:t>
            </a:r>
            <a:r>
              <a:rPr lang="es-MX" sz="1600" dirty="0" err="1"/>
              <a:t>Bernando</a:t>
            </a:r>
            <a:r>
              <a:rPr lang="es-MX" sz="1600" dirty="0"/>
              <a:t> Gutiérrez, </a:t>
            </a:r>
            <a:r>
              <a:rPr lang="es-MX" sz="1600" dirty="0" err="1"/>
              <a:t>Chieh-His</a:t>
            </a:r>
            <a:r>
              <a:rPr lang="es-MX" sz="1600" dirty="0"/>
              <a:t> </a:t>
            </a:r>
            <a:r>
              <a:rPr lang="es-MX" sz="1600" dirty="0" err="1"/>
              <a:t>Wu</a:t>
            </a:r>
            <a:r>
              <a:rPr lang="es-MX" sz="1600" dirty="0"/>
              <a:t>, </a:t>
            </a:r>
            <a:r>
              <a:rPr lang="es-MX" sz="1600" dirty="0" err="1"/>
              <a:t>Brennan</a:t>
            </a:r>
            <a:r>
              <a:rPr lang="es-MX" sz="1600" dirty="0"/>
              <a:t> Klein, David M. </a:t>
            </a:r>
            <a:r>
              <a:rPr lang="es-MX" sz="1600" dirty="0" err="1"/>
              <a:t>Pigott</a:t>
            </a:r>
            <a:r>
              <a:rPr lang="es-MX" sz="1600" dirty="0"/>
              <a:t>, Open COVID-19 Data </a:t>
            </a:r>
            <a:r>
              <a:rPr lang="es-MX" sz="1600" dirty="0" err="1"/>
              <a:t>Working</a:t>
            </a:r>
            <a:r>
              <a:rPr lang="es-MX" sz="1600" dirty="0"/>
              <a:t> </a:t>
            </a:r>
            <a:r>
              <a:rPr lang="es-MX" sz="1600" dirty="0" err="1"/>
              <a:t>Group</a:t>
            </a:r>
            <a:r>
              <a:rPr lang="es-MX" sz="1600" dirty="0"/>
              <a:t>, Louis du </a:t>
            </a:r>
            <a:r>
              <a:rPr lang="es-MX" sz="1600" dirty="0" err="1"/>
              <a:t>Plessis</a:t>
            </a:r>
            <a:r>
              <a:rPr lang="es-MX" sz="1600" dirty="0"/>
              <a:t>, </a:t>
            </a:r>
            <a:r>
              <a:rPr lang="es-MX" sz="1600" dirty="0" err="1"/>
              <a:t>Nuno</a:t>
            </a:r>
            <a:r>
              <a:rPr lang="es-MX" sz="1600" dirty="0"/>
              <a:t> R. </a:t>
            </a:r>
            <a:r>
              <a:rPr lang="es-MX" sz="1600" dirty="0" err="1"/>
              <a:t>Faria</a:t>
            </a:r>
            <a:r>
              <a:rPr lang="es-MX" sz="1600" dirty="0"/>
              <a:t>, </a:t>
            </a:r>
            <a:r>
              <a:rPr lang="es-MX" sz="1600" dirty="0" err="1"/>
              <a:t>Ruoran</a:t>
            </a:r>
            <a:r>
              <a:rPr lang="es-MX" sz="1600" dirty="0"/>
              <a:t> Li, William P. </a:t>
            </a:r>
            <a:r>
              <a:rPr lang="es-MX" sz="1600" dirty="0" err="1"/>
              <a:t>Hanage</a:t>
            </a:r>
            <a:r>
              <a:rPr lang="es-MX" sz="1600" dirty="0"/>
              <a:t>, John S. </a:t>
            </a:r>
            <a:r>
              <a:rPr lang="es-MX" sz="1600" dirty="0" err="1"/>
              <a:t>Brownstein</a:t>
            </a:r>
            <a:r>
              <a:rPr lang="es-MX" sz="1600" dirty="0"/>
              <a:t>, </a:t>
            </a:r>
            <a:r>
              <a:rPr lang="es-MX" sz="1600" dirty="0" err="1"/>
              <a:t>Maylis</a:t>
            </a:r>
            <a:r>
              <a:rPr lang="es-MX" sz="1600" dirty="0"/>
              <a:t> Layan, </a:t>
            </a:r>
            <a:r>
              <a:rPr lang="es-MX" sz="1600" dirty="0" err="1"/>
              <a:t>Alessandro</a:t>
            </a:r>
            <a:r>
              <a:rPr lang="es-MX" sz="1600" dirty="0"/>
              <a:t> </a:t>
            </a:r>
            <a:r>
              <a:rPr lang="es-MX" sz="1600" dirty="0" err="1"/>
              <a:t>Vespignani</a:t>
            </a:r>
            <a:r>
              <a:rPr lang="es-MX" sz="1600" dirty="0"/>
              <a:t>, </a:t>
            </a:r>
            <a:r>
              <a:rPr lang="es-MX" sz="1600" dirty="0" err="1"/>
              <a:t>Huaiya</a:t>
            </a:r>
            <a:r>
              <a:rPr lang="es-MX" sz="1600" dirty="0"/>
              <a:t> </a:t>
            </a:r>
            <a:r>
              <a:rPr lang="es-MX" sz="1600" dirty="0" err="1"/>
              <a:t>Tian</a:t>
            </a:r>
            <a:r>
              <a:rPr lang="es-MX" sz="1600" dirty="0"/>
              <a:t>, Christopher </a:t>
            </a:r>
            <a:r>
              <a:rPr lang="es-MX" sz="1600" dirty="0" err="1"/>
              <a:t>Dye</a:t>
            </a:r>
            <a:r>
              <a:rPr lang="es-MX" sz="1600" dirty="0"/>
              <a:t>, Oliver G. </a:t>
            </a:r>
            <a:r>
              <a:rPr lang="es-MX" sz="1600" dirty="0" err="1"/>
              <a:t>Pybus</a:t>
            </a:r>
            <a:r>
              <a:rPr lang="es-MX" sz="1600" dirty="0"/>
              <a:t>, Samuel V. </a:t>
            </a:r>
            <a:r>
              <a:rPr lang="es-MX" sz="1600" dirty="0" err="1"/>
              <a:t>Scarpino</a:t>
            </a:r>
            <a:r>
              <a:rPr lang="es-MX" sz="1600" dirty="0"/>
              <a:t>, </a:t>
            </a:r>
            <a:r>
              <a:rPr lang="es-MX" sz="1600" dirty="0" err="1"/>
              <a:t>Published</a:t>
            </a:r>
            <a:r>
              <a:rPr lang="es-MX" sz="1600" dirty="0"/>
              <a:t> Online | 25 Mar 2020, DOI: 10.1126/science.abb4218</a:t>
            </a:r>
          </a:p>
        </p:txBody>
      </p:sp>
    </p:spTree>
    <p:extLst>
      <p:ext uri="{BB962C8B-B14F-4D97-AF65-F5344CB8AC3E}">
        <p14:creationId xmlns:p14="http://schemas.microsoft.com/office/powerpoint/2010/main" val="135596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8618"/>
            <a:ext cx="6660444" cy="4801314"/>
          </a:xfrm>
          <a:prstGeom prst="rect">
            <a:avLst/>
          </a:prstGeom>
          <a:noFill/>
        </p:spPr>
        <p:txBody>
          <a:bodyPr wrap="square" rtlCol="0">
            <a:spAutoFit/>
          </a:bodyPr>
          <a:lstStyle/>
          <a:p>
            <a:pPr marL="285750" indent="-285750" algn="just">
              <a:buFont typeface="Arial" pitchFamily="34" charset="0"/>
              <a:buChar char="•"/>
            </a:pPr>
            <a:r>
              <a:rPr lang="es-MX" dirty="0"/>
              <a:t>Véase BBC, Coronavirus | Eliminar la curva y no aplanarla: así es la exitosa estrategia de Nueva Zelanda, "la más estricta del mundo" contra la pandemia de covid-19, 9 de abril de 2020, disponible en red: [«www.bbc.com</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Comunicado de Prensa R58 /20 de Relatorías Especiales para la Libertad de Expresión: COVID-19: Los gobiernos deben promover y proteger el acceso y la libre circulación de la información durante la pandemia - Expertos internacionales, Ginebra / Washington / Viena (19 de marzo de 2020</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Documento de Trabajo elaborado por la Oficina en México del Alto Comisionado de las Naciones Unidas para los Derechos Humanos: Directrices de derechos humanos para medidas de emergencia durante la pandemia COVID-19 en México, 20 de abril de 2020.</a:t>
            </a:r>
          </a:p>
          <a:p>
            <a:pPr marL="285750" indent="-285750" algn="just">
              <a:buFont typeface="Arial" pitchFamily="34" charset="0"/>
              <a:buChar char="•"/>
            </a:pPr>
            <a:endParaRPr lang="es-MX" dirty="0"/>
          </a:p>
        </p:txBody>
      </p:sp>
    </p:spTree>
    <p:extLst>
      <p:ext uri="{BB962C8B-B14F-4D97-AF65-F5344CB8AC3E}">
        <p14:creationId xmlns:p14="http://schemas.microsoft.com/office/powerpoint/2010/main" val="281134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8618"/>
            <a:ext cx="6660444" cy="4801314"/>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rtículos </a:t>
            </a:r>
            <a:r>
              <a:rPr lang="es-MX" dirty="0"/>
              <a:t>1º, 14, 16, 39, 40 y 41 de la Constitución General.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En </a:t>
            </a:r>
            <a:r>
              <a:rPr lang="es-MX" dirty="0"/>
              <a:t>el ámbito local existen otro tipo de jurisdicciones con tribunales especializados y autónomos, como la electoral, administrativa o municipal. </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17 de la Constitución General.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3º, 26 y 141 Constitución Local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CNN en Español, ¿Por qué se contagian los médicos con el coronavirus pese a los cuidados sanitarios?, 14 de febrero de 2020, disponible en red: [«https://cnnespanol.cnn.com»]. </a:t>
            </a:r>
            <a:endParaRPr lang="es-MX" dirty="0" smtClean="0"/>
          </a:p>
          <a:p>
            <a:pPr algn="just"/>
            <a:endParaRPr lang="es-MX" dirty="0"/>
          </a:p>
          <a:p>
            <a:pPr marL="285750" indent="-285750" algn="just">
              <a:buFont typeface="Arial" pitchFamily="34" charset="0"/>
              <a:buChar char="•"/>
            </a:pPr>
            <a:r>
              <a:rPr lang="es-MX" dirty="0" smtClean="0"/>
              <a:t>Véase </a:t>
            </a:r>
            <a:r>
              <a:rPr lang="es-MX" dirty="0"/>
              <a:t>El País, Un brote de Covid-19 entre el personal de un hospital de México deja dos muertos y al menos 26 contagios, 2 de abril de 2020, disponible en red: [«www.elpais.com»].</a:t>
            </a:r>
          </a:p>
        </p:txBody>
      </p:sp>
    </p:spTree>
    <p:extLst>
      <p:ext uri="{BB962C8B-B14F-4D97-AF65-F5344CB8AC3E}">
        <p14:creationId xmlns:p14="http://schemas.microsoft.com/office/powerpoint/2010/main" val="387717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1369"/>
            <a:ext cx="6660444" cy="4801314"/>
          </a:xfrm>
          <a:prstGeom prst="rect">
            <a:avLst/>
          </a:prstGeom>
          <a:noFill/>
        </p:spPr>
        <p:txBody>
          <a:bodyPr wrap="square" rtlCol="0">
            <a:spAutoFit/>
          </a:bodyPr>
          <a:lstStyle/>
          <a:p>
            <a:pPr marL="285750" indent="-285750" algn="just">
              <a:buFont typeface="Arial" pitchFamily="34" charset="0"/>
              <a:buChar char="•"/>
            </a:pPr>
            <a:r>
              <a:rPr lang="es-MX" dirty="0"/>
              <a:t>Véase los Principios de Siracusa.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En </a:t>
            </a:r>
            <a:r>
              <a:rPr lang="es-MX" dirty="0"/>
              <a:t>los Estados Unidos de Norteamérica, por ejemplo, la Presidenta de la Cámara </a:t>
            </a:r>
            <a:r>
              <a:rPr lang="es-MX" dirty="0" smtClean="0"/>
              <a:t>de Representantes</a:t>
            </a:r>
            <a:r>
              <a:rPr lang="es-MX" dirty="0"/>
              <a:t>, Nancy </a:t>
            </a:r>
            <a:r>
              <a:rPr lang="es-MX" dirty="0" err="1"/>
              <a:t>Pelosi</a:t>
            </a:r>
            <a:r>
              <a:rPr lang="es-MX" dirty="0"/>
              <a:t>, dijo: “</a:t>
            </a:r>
            <a:r>
              <a:rPr lang="es-MX" dirty="0" err="1"/>
              <a:t>We</a:t>
            </a:r>
            <a:r>
              <a:rPr lang="es-MX" dirty="0"/>
              <a:t> are </a:t>
            </a:r>
            <a:r>
              <a:rPr lang="es-MX" dirty="0" err="1"/>
              <a:t>the</a:t>
            </a:r>
            <a:r>
              <a:rPr lang="es-MX" dirty="0"/>
              <a:t> </a:t>
            </a:r>
            <a:r>
              <a:rPr lang="es-MX" dirty="0" err="1"/>
              <a:t>captains</a:t>
            </a:r>
            <a:r>
              <a:rPr lang="es-MX" dirty="0"/>
              <a:t> of </a:t>
            </a:r>
            <a:r>
              <a:rPr lang="es-MX" dirty="0" err="1"/>
              <a:t>the</a:t>
            </a:r>
            <a:r>
              <a:rPr lang="es-MX" dirty="0"/>
              <a:t> </a:t>
            </a:r>
            <a:r>
              <a:rPr lang="es-MX" dirty="0" err="1"/>
              <a:t>ship</a:t>
            </a:r>
            <a:r>
              <a:rPr lang="es-MX" dirty="0"/>
              <a:t>. </a:t>
            </a:r>
            <a:r>
              <a:rPr lang="es-MX" dirty="0" err="1"/>
              <a:t>We</a:t>
            </a:r>
            <a:r>
              <a:rPr lang="es-MX" dirty="0"/>
              <a:t> are </a:t>
            </a:r>
            <a:r>
              <a:rPr lang="es-MX" dirty="0" err="1"/>
              <a:t>the</a:t>
            </a:r>
            <a:r>
              <a:rPr lang="es-MX" dirty="0"/>
              <a:t> </a:t>
            </a:r>
            <a:r>
              <a:rPr lang="es-MX" dirty="0" err="1"/>
              <a:t>last</a:t>
            </a:r>
            <a:r>
              <a:rPr lang="es-MX" dirty="0"/>
              <a:t> </a:t>
            </a:r>
            <a:r>
              <a:rPr lang="es-MX" dirty="0" err="1"/>
              <a:t>to</a:t>
            </a:r>
            <a:r>
              <a:rPr lang="es-MX" dirty="0"/>
              <a:t> </a:t>
            </a:r>
            <a:r>
              <a:rPr lang="es-MX" dirty="0" err="1"/>
              <a:t>leave</a:t>
            </a:r>
            <a:r>
              <a:rPr lang="es-MX" dirty="0"/>
              <a:t>” (</a:t>
            </a:r>
            <a:r>
              <a:rPr lang="es-MX" dirty="0" smtClean="0"/>
              <a:t>véase </a:t>
            </a:r>
            <a:r>
              <a:rPr lang="es-MX" dirty="0" err="1" smtClean="0"/>
              <a:t>The</a:t>
            </a:r>
            <a:r>
              <a:rPr lang="es-MX" dirty="0" smtClean="0"/>
              <a:t> </a:t>
            </a:r>
            <a:r>
              <a:rPr lang="es-MX" dirty="0"/>
              <a:t>New York Times, ‘</a:t>
            </a:r>
            <a:r>
              <a:rPr lang="es-MX" dirty="0" err="1"/>
              <a:t>Don’t</a:t>
            </a:r>
            <a:r>
              <a:rPr lang="es-MX" dirty="0"/>
              <a:t> </a:t>
            </a:r>
            <a:r>
              <a:rPr lang="es-MX" dirty="0" err="1"/>
              <a:t>Panic</a:t>
            </a:r>
            <a:r>
              <a:rPr lang="es-MX" dirty="0"/>
              <a:t>’: </a:t>
            </a:r>
            <a:r>
              <a:rPr lang="es-MX" dirty="0" err="1"/>
              <a:t>Fear</a:t>
            </a:r>
            <a:r>
              <a:rPr lang="es-MX" dirty="0"/>
              <a:t> and </a:t>
            </a:r>
            <a:r>
              <a:rPr lang="es-MX" dirty="0" err="1"/>
              <a:t>Loathing</a:t>
            </a:r>
            <a:r>
              <a:rPr lang="es-MX" dirty="0"/>
              <a:t> </a:t>
            </a:r>
            <a:r>
              <a:rPr lang="es-MX" dirty="0" err="1"/>
              <a:t>Grip</a:t>
            </a:r>
            <a:r>
              <a:rPr lang="es-MX" dirty="0"/>
              <a:t> </a:t>
            </a:r>
            <a:r>
              <a:rPr lang="es-MX" dirty="0" err="1"/>
              <a:t>Congress</a:t>
            </a:r>
            <a:r>
              <a:rPr lang="es-MX" dirty="0"/>
              <a:t> as Coronavirus Spreads, 12 </a:t>
            </a:r>
            <a:r>
              <a:rPr lang="es-MX" dirty="0" smtClean="0"/>
              <a:t>de marzo </a:t>
            </a:r>
            <a:r>
              <a:rPr lang="es-MX" dirty="0"/>
              <a:t>de 2020, disponible en la red: [«www.nytimes.com»]. Es decir, frente a la polémica de cerrar </a:t>
            </a:r>
            <a:r>
              <a:rPr lang="es-MX" dirty="0" smtClean="0"/>
              <a:t>el Capitolio</a:t>
            </a:r>
            <a:r>
              <a:rPr lang="es-MX" dirty="0"/>
              <a:t>, la casa de los representantes (en su mayoría con edad adulta y más vulnerables </a:t>
            </a:r>
            <a:r>
              <a:rPr lang="es-MX" dirty="0" smtClean="0"/>
              <a:t>al coronavirus</a:t>
            </a:r>
            <a:r>
              <a:rPr lang="es-MX" dirty="0"/>
              <a:t>), la frase de la líder de «salir del barco al último» expresa un mensaje muy claro de </a:t>
            </a:r>
            <a:r>
              <a:rPr lang="es-MX" dirty="0" smtClean="0"/>
              <a:t>no interrumpir </a:t>
            </a:r>
            <a:r>
              <a:rPr lang="es-MX" dirty="0"/>
              <a:t>la actividad esencial de un poder público constituido en beneficio del pueblo </a:t>
            </a:r>
            <a:r>
              <a:rPr lang="es-MX" dirty="0" smtClean="0"/>
              <a:t>para ejercer</a:t>
            </a:r>
            <a:r>
              <a:rPr lang="es-MX" dirty="0"/>
              <a:t>, en su nombre, las actividades que requiera para enfrentar la situación de emergencia. </a:t>
            </a:r>
            <a:r>
              <a:rPr lang="es-MX" dirty="0" smtClean="0"/>
              <a:t>De lo </a:t>
            </a:r>
            <a:r>
              <a:rPr lang="es-MX" dirty="0"/>
              <a:t>contrario, la existencia del Estado sería innecesaria cuanto más es su necesidad en tiempos </a:t>
            </a:r>
            <a:r>
              <a:rPr lang="es-MX" dirty="0" smtClean="0"/>
              <a:t>de una </a:t>
            </a:r>
            <a:r>
              <a:rPr lang="es-MX" dirty="0"/>
              <a:t>emergencia que pone en riesgo a la comunidad.</a:t>
            </a:r>
          </a:p>
        </p:txBody>
      </p:sp>
    </p:spTree>
    <p:extLst>
      <p:ext uri="{BB962C8B-B14F-4D97-AF65-F5344CB8AC3E}">
        <p14:creationId xmlns:p14="http://schemas.microsoft.com/office/powerpoint/2010/main" val="230463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1369"/>
            <a:ext cx="6660444" cy="4678204"/>
          </a:xfrm>
          <a:prstGeom prst="rect">
            <a:avLst/>
          </a:prstGeom>
          <a:noFill/>
        </p:spPr>
        <p:txBody>
          <a:bodyPr wrap="square" rtlCol="0">
            <a:spAutoFit/>
          </a:bodyPr>
          <a:lstStyle/>
          <a:p>
            <a:pPr marL="285750" indent="-285750" algn="just">
              <a:buFont typeface="Arial" pitchFamily="34" charset="0"/>
              <a:buChar char="•"/>
            </a:pPr>
            <a:r>
              <a:rPr lang="es-MX" dirty="0"/>
              <a:t>Véase párrafo 10 de los Principios de Siracusa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3º, 7º, 158 y 194 de la Constitución Local; 1º y 11 de la Ley de Justicia Constitucional </a:t>
            </a:r>
            <a:r>
              <a:rPr lang="es-MX" dirty="0" smtClean="0"/>
              <a:t>Local.</a:t>
            </a:r>
          </a:p>
          <a:p>
            <a:pPr marL="285750" indent="-285750" algn="just">
              <a:buFont typeface="Arial" pitchFamily="34" charset="0"/>
              <a:buChar char="•"/>
            </a:pPr>
            <a:endParaRPr lang="es-MX" dirty="0"/>
          </a:p>
          <a:p>
            <a:pPr marL="285750" indent="-285750" algn="just">
              <a:buFont typeface="Arial" pitchFamily="34" charset="0"/>
              <a:buChar char="•"/>
            </a:pPr>
            <a:r>
              <a:rPr lang="es-MX" sz="1600" dirty="0" smtClean="0"/>
              <a:t>Véase </a:t>
            </a:r>
            <a:r>
              <a:rPr lang="es-MX" sz="1600" dirty="0"/>
              <a:t>Acción de inconstitucionalidad 144/2017, donde el Pleno de la SCJN invalidó el decreto 932, publicado el 22 de septiembre de 2017, por medio del cual fueron reformadas diversas disposiciones de los Códigos Procesal Civil y de Procedimientos Familiares, ambos del Estado de Coahuila de Zaragoza, por estimar la invasión de la facultad reservada al Congreso de la Unión para legislar en materia procesal civil y familiar. El 15 de septiembre de 2017, en efecto, fue publicada en el DOF una reforma a la Constitución Federal, que confirió al Congreso de la Unión la facultad para expedir la legislación única en materia procesal civil y familiar. En virtud de dicha reforma, los Estados carecen de facultades para legislar sobre el tema, no obstante las legislaciones procesales en materias civil y familiar de las entidades federativas permanecerán vigentes hasta que sea emitido el código nacional de esas materias.</a:t>
            </a:r>
          </a:p>
        </p:txBody>
      </p:sp>
    </p:spTree>
    <p:extLst>
      <p:ext uri="{BB962C8B-B14F-4D97-AF65-F5344CB8AC3E}">
        <p14:creationId xmlns:p14="http://schemas.microsoft.com/office/powerpoint/2010/main" val="71277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1369"/>
            <a:ext cx="6660444" cy="5047536"/>
          </a:xfrm>
          <a:prstGeom prst="rect">
            <a:avLst/>
          </a:prstGeom>
          <a:noFill/>
        </p:spPr>
        <p:txBody>
          <a:bodyPr wrap="square" rtlCol="0">
            <a:spAutoFit/>
          </a:bodyPr>
          <a:lstStyle/>
          <a:p>
            <a:pPr marL="285750" indent="-285750" algn="just">
              <a:buFont typeface="Arial" pitchFamily="34" charset="0"/>
              <a:buChar char="•"/>
            </a:pPr>
            <a:r>
              <a:rPr lang="es-MX" dirty="0"/>
              <a:t>A</a:t>
            </a:r>
            <a:r>
              <a:rPr lang="es-MX" sz="1600" dirty="0" smtClean="0"/>
              <a:t>rtículo </a:t>
            </a:r>
            <a:r>
              <a:rPr lang="es-MX" sz="1600" dirty="0"/>
              <a:t>158 Constitución Local; 67 a 70 de la Ley de Justicia Constitucional Local</a:t>
            </a:r>
            <a:r>
              <a:rPr lang="es-MX" sz="1600" dirty="0" smtClean="0"/>
              <a:t>.</a:t>
            </a:r>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a:t>A</a:t>
            </a:r>
            <a:r>
              <a:rPr lang="es-MX" sz="1600" dirty="0" smtClean="0"/>
              <a:t>rtículo </a:t>
            </a:r>
            <a:r>
              <a:rPr lang="es-MX" sz="1600" dirty="0"/>
              <a:t>8º, segundo párrafo, de la Constitución Local</a:t>
            </a:r>
            <a:r>
              <a:rPr lang="es-MX" sz="1600" dirty="0" smtClean="0"/>
              <a:t>.</a:t>
            </a:r>
          </a:p>
          <a:p>
            <a:pPr marL="285750" indent="-285750" algn="just">
              <a:buFont typeface="Arial" pitchFamily="34" charset="0"/>
              <a:buChar char="•"/>
            </a:pPr>
            <a:endParaRPr lang="es-MX" sz="1600" dirty="0" smtClean="0"/>
          </a:p>
          <a:p>
            <a:pPr marL="285750" indent="-285750" algn="just">
              <a:buFont typeface="Arial" pitchFamily="34" charset="0"/>
              <a:buChar char="•"/>
            </a:pPr>
            <a:r>
              <a:rPr lang="es-MX" sz="1600" dirty="0" smtClean="0"/>
              <a:t>Artículo </a:t>
            </a:r>
            <a:r>
              <a:rPr lang="es-MX" sz="1600" dirty="0"/>
              <a:t>144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Artículo </a:t>
            </a:r>
            <a:r>
              <a:rPr lang="es-MX" sz="1600" dirty="0"/>
              <a:t>145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Artículo </a:t>
            </a:r>
            <a:r>
              <a:rPr lang="es-MX" sz="1600" dirty="0"/>
              <a:t>147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Artículo </a:t>
            </a:r>
            <a:r>
              <a:rPr lang="es-MX" sz="1600" dirty="0"/>
              <a:t>148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Artículo </a:t>
            </a:r>
            <a:r>
              <a:rPr lang="es-MX" sz="1600" dirty="0"/>
              <a:t>166 del Código Procesal </a:t>
            </a:r>
            <a:r>
              <a:rPr lang="es-MX" sz="1600" dirty="0" smtClean="0"/>
              <a:t>Civil</a:t>
            </a:r>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a:t>A</a:t>
            </a:r>
            <a:r>
              <a:rPr lang="es-MX" sz="1600" dirty="0" smtClean="0"/>
              <a:t>rtículo </a:t>
            </a:r>
            <a:r>
              <a:rPr lang="es-MX" sz="1600" dirty="0"/>
              <a:t>168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smtClean="0"/>
              <a:t>Artículo </a:t>
            </a:r>
            <a:r>
              <a:rPr lang="es-MX" sz="1600" dirty="0"/>
              <a:t>169 del Código Procesal Civil. </a:t>
            </a:r>
            <a:endParaRPr lang="es-MX" sz="1600" dirty="0" smtClean="0"/>
          </a:p>
          <a:p>
            <a:pPr marL="285750" indent="-285750" algn="just">
              <a:buFont typeface="Arial" pitchFamily="34" charset="0"/>
              <a:buChar char="•"/>
            </a:pPr>
            <a:endParaRPr lang="es-MX" sz="1600" dirty="0"/>
          </a:p>
          <a:p>
            <a:pPr marL="285750" indent="-285750" algn="just">
              <a:buFont typeface="Arial" pitchFamily="34" charset="0"/>
              <a:buChar char="•"/>
            </a:pPr>
            <a:r>
              <a:rPr lang="es-MX" sz="1600" dirty="0"/>
              <a:t>A</a:t>
            </a:r>
            <a:r>
              <a:rPr lang="es-MX" sz="1600" dirty="0" smtClean="0"/>
              <a:t>rtículo </a:t>
            </a:r>
            <a:r>
              <a:rPr lang="es-MX" sz="1600" dirty="0"/>
              <a:t>170 del Código Procesal Civil. </a:t>
            </a:r>
          </a:p>
        </p:txBody>
      </p:sp>
    </p:spTree>
    <p:extLst>
      <p:ext uri="{BB962C8B-B14F-4D97-AF65-F5344CB8AC3E}">
        <p14:creationId xmlns:p14="http://schemas.microsoft.com/office/powerpoint/2010/main" val="359614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1369"/>
            <a:ext cx="6660444" cy="4801314"/>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 </a:t>
            </a:r>
            <a:r>
              <a:rPr lang="es-MX" dirty="0"/>
              <a:t>176 del Código Procesal Civil.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184 del Código Procesal Civil.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267 del Código Procesal Civil.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502 del Código Procesal Civil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17, tercer párrafo, de la Constitución General, en relación con el artículo 154, fracción II, numeral 9, de la Constitución Local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 154, fracción II, numeral 9, de la Constitución Local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las redes sociales (</a:t>
            </a:r>
            <a:r>
              <a:rPr lang="es-MX" dirty="0" err="1"/>
              <a:t>twitter</a:t>
            </a:r>
            <a:r>
              <a:rPr lang="es-MX" dirty="0"/>
              <a:t>) de Reyes Rodríguez </a:t>
            </a:r>
            <a:r>
              <a:rPr lang="es-MX" dirty="0" err="1"/>
              <a:t>Mondragon</a:t>
            </a:r>
            <a:r>
              <a:rPr lang="es-MX" dirty="0"/>
              <a:t> (@</a:t>
            </a:r>
            <a:r>
              <a:rPr lang="es-MX" dirty="0" err="1"/>
              <a:t>ReyesRdzM</a:t>
            </a:r>
            <a:r>
              <a:rPr lang="es-MX" dirty="0"/>
              <a:t>) y Janine M. Otálora (@</a:t>
            </a:r>
            <a:r>
              <a:rPr lang="es-MX" dirty="0" err="1"/>
              <a:t>JanineOtalora</a:t>
            </a:r>
            <a:r>
              <a:rPr lang="es-MX" dirty="0"/>
              <a:t>), magistrados de la Sala Superior del Tribunal Electoral, que desarrollan buenas prácticas de justicia digital con máxima transparencia.</a:t>
            </a:r>
            <a:endParaRPr lang="es-MX" dirty="0"/>
          </a:p>
        </p:txBody>
      </p:sp>
    </p:spTree>
    <p:extLst>
      <p:ext uri="{BB962C8B-B14F-4D97-AF65-F5344CB8AC3E}">
        <p14:creationId xmlns:p14="http://schemas.microsoft.com/office/powerpoint/2010/main" val="37619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681369"/>
            <a:ext cx="6660444" cy="2308324"/>
          </a:xfrm>
          <a:prstGeom prst="rect">
            <a:avLst/>
          </a:prstGeom>
          <a:noFill/>
        </p:spPr>
        <p:txBody>
          <a:bodyPr wrap="square" rtlCol="0">
            <a:spAutoFit/>
          </a:bodyPr>
          <a:lstStyle/>
          <a:p>
            <a:pPr marL="285750" indent="-285750" algn="just">
              <a:buFont typeface="Arial" pitchFamily="34" charset="0"/>
              <a:buChar char="•"/>
            </a:pPr>
            <a:r>
              <a:rPr lang="es-MX" dirty="0"/>
              <a:t>Véase Acuerdo del Pleno del Tribunal Electoral del Estado de Coahuila de fecha 23 de abril de 2020, por el cual se autoriza como medida extraordinaria y temporal el uso de tecnologías de la información para la presentación y sustanciación de medios de impugnación, disponible en red: «www.tecoahuila.gob.mx».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4º y 121 de la Ley del Procedimiento Contencioso Administrativo.</a:t>
            </a:r>
            <a:endParaRPr lang="es-MX" dirty="0"/>
          </a:p>
        </p:txBody>
      </p:sp>
    </p:spTree>
    <p:extLst>
      <p:ext uri="{BB962C8B-B14F-4D97-AF65-F5344CB8AC3E}">
        <p14:creationId xmlns:p14="http://schemas.microsoft.com/office/powerpoint/2010/main" val="189007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38222" y="975730"/>
            <a:ext cx="7519748" cy="4801314"/>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rtículos </a:t>
            </a:r>
            <a:r>
              <a:rPr lang="es-MX" dirty="0"/>
              <a:t>158 y 194 de la Constitución Local.</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a:t>A</a:t>
            </a:r>
            <a:r>
              <a:rPr lang="es-MX" dirty="0" smtClean="0"/>
              <a:t>rtículo </a:t>
            </a:r>
            <a:r>
              <a:rPr lang="es-MX" dirty="0"/>
              <a:t>154, fracción II, numeral 6, de la Constitución Local.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Informe </a:t>
            </a:r>
            <a:r>
              <a:rPr lang="es-MX" dirty="0"/>
              <a:t>y Mensaje del Secretario General de la ONU, </a:t>
            </a:r>
            <a:r>
              <a:rPr lang="es-MX" dirty="0" err="1"/>
              <a:t>António</a:t>
            </a:r>
            <a:r>
              <a:rPr lang="es-MX" dirty="0"/>
              <a:t> </a:t>
            </a:r>
            <a:r>
              <a:rPr lang="es-MX" dirty="0" err="1"/>
              <a:t>Guterres</a:t>
            </a:r>
            <a:r>
              <a:rPr lang="es-MX" dirty="0"/>
              <a:t> y de </a:t>
            </a:r>
            <a:r>
              <a:rPr lang="es-MX" dirty="0" smtClean="0"/>
              <a:t>la Alta </a:t>
            </a:r>
            <a:r>
              <a:rPr lang="es-MX" dirty="0"/>
              <a:t>Comisionada para los Derechos Humanos de las Naciones Unidas, Michelle Bachelet (23 </a:t>
            </a:r>
            <a:r>
              <a:rPr lang="es-MX" dirty="0" smtClean="0"/>
              <a:t>de abril </a:t>
            </a:r>
            <a:r>
              <a:rPr lang="es-MX" dirty="0"/>
              <a:t>de 2020</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14 y 16 de la Constitución General; 8º y 10 de la Declaración UDH; 8º y 25 de la Convención ADH</a:t>
            </a:r>
            <a:r>
              <a:rPr lang="es-MX" dirty="0" smtClean="0"/>
              <a:t>.</a:t>
            </a:r>
          </a:p>
          <a:p>
            <a:pPr marL="285750" indent="-285750" algn="just">
              <a:buFont typeface="Arial" pitchFamily="34" charset="0"/>
              <a:buChar char="•"/>
            </a:pPr>
            <a:endParaRPr lang="es-MX" dirty="0" smtClean="0"/>
          </a:p>
          <a:p>
            <a:pPr marL="285750" indent="-285750" algn="just">
              <a:buFont typeface="Arial" pitchFamily="34" charset="0"/>
              <a:buChar char="•"/>
            </a:pPr>
            <a:r>
              <a:rPr lang="en-US" dirty="0" err="1"/>
              <a:t>A</a:t>
            </a:r>
            <a:r>
              <a:rPr lang="en-US" dirty="0" err="1" smtClean="0"/>
              <a:t>rtículo</a:t>
            </a:r>
            <a:r>
              <a:rPr lang="en-US" dirty="0" smtClean="0"/>
              <a:t> </a:t>
            </a:r>
            <a:r>
              <a:rPr lang="en-US" dirty="0"/>
              <a:t>502 del </a:t>
            </a:r>
            <a:r>
              <a:rPr lang="en-US" dirty="0" err="1"/>
              <a:t>Código</a:t>
            </a:r>
            <a:r>
              <a:rPr lang="en-US" dirty="0"/>
              <a:t> </a:t>
            </a:r>
            <a:r>
              <a:rPr lang="en-US" dirty="0" err="1"/>
              <a:t>Procesal</a:t>
            </a:r>
            <a:r>
              <a:rPr lang="en-US" dirty="0"/>
              <a:t> Civil.</a:t>
            </a:r>
          </a:p>
          <a:p>
            <a:pPr marL="285750" indent="-285750" algn="just">
              <a:buFont typeface="Arial" pitchFamily="34" charset="0"/>
              <a:buChar char="•"/>
            </a:pPr>
            <a:endParaRPr lang="en-US" dirty="0" smtClean="0"/>
          </a:p>
          <a:p>
            <a:pPr marL="285750" indent="-285750" algn="just">
              <a:buFont typeface="Arial" pitchFamily="34" charset="0"/>
              <a:buChar char="•"/>
            </a:pPr>
            <a:r>
              <a:rPr lang="en-US" dirty="0" smtClean="0"/>
              <a:t> </a:t>
            </a:r>
            <a:r>
              <a:rPr lang="en-US" dirty="0" err="1"/>
              <a:t>Véase</a:t>
            </a:r>
            <a:r>
              <a:rPr lang="en-US" dirty="0"/>
              <a:t> Susskind, Richard (2019): Online Courts and the Future of Justice, Oxford </a:t>
            </a:r>
            <a:r>
              <a:rPr lang="en-US" dirty="0" smtClean="0"/>
              <a:t>University Press.</a:t>
            </a:r>
          </a:p>
          <a:p>
            <a:pPr marL="285750" indent="-285750" algn="just">
              <a:buFont typeface="Arial" pitchFamily="34" charset="0"/>
              <a:buChar char="•"/>
            </a:pPr>
            <a:endParaRPr lang="en-US" dirty="0"/>
          </a:p>
          <a:p>
            <a:pPr marL="285750" indent="-285750" algn="just">
              <a:buFont typeface="Arial" pitchFamily="34" charset="0"/>
              <a:buChar char="•"/>
            </a:pPr>
            <a:r>
              <a:rPr lang="es-MX" dirty="0"/>
              <a:t>A</a:t>
            </a:r>
            <a:r>
              <a:rPr lang="es-MX" dirty="0" smtClean="0"/>
              <a:t>rtículo </a:t>
            </a:r>
            <a:r>
              <a:rPr lang="es-MX" dirty="0"/>
              <a:t>29, segundo párrafo, de la Constitución </a:t>
            </a:r>
            <a:r>
              <a:rPr lang="es-MX" dirty="0" smtClean="0"/>
              <a:t>General.</a:t>
            </a:r>
            <a:endParaRPr lang="es-MX" dirty="0"/>
          </a:p>
        </p:txBody>
      </p:sp>
    </p:spTree>
    <p:extLst>
      <p:ext uri="{BB962C8B-B14F-4D97-AF65-F5344CB8AC3E}">
        <p14:creationId xmlns:p14="http://schemas.microsoft.com/office/powerpoint/2010/main" val="116858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5644" y="975730"/>
            <a:ext cx="7519748" cy="4462760"/>
          </a:xfrm>
          <a:prstGeom prst="rect">
            <a:avLst/>
          </a:prstGeom>
          <a:noFill/>
        </p:spPr>
        <p:txBody>
          <a:bodyPr wrap="square" rtlCol="0">
            <a:spAutoFit/>
          </a:bodyPr>
          <a:lstStyle/>
          <a:p>
            <a:pPr marL="285750" indent="-285750" algn="just">
              <a:buFont typeface="Arial" pitchFamily="34" charset="0"/>
              <a:buChar char="•"/>
            </a:pPr>
            <a:r>
              <a:rPr lang="es-MX" dirty="0"/>
              <a:t>Véase “Principios de Siracusa”, así como los “Principios de </a:t>
            </a:r>
            <a:r>
              <a:rPr lang="es-MX" dirty="0" err="1"/>
              <a:t>Limburg</a:t>
            </a:r>
            <a:r>
              <a:rPr lang="es-MX" dirty="0"/>
              <a:t>”.</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El </a:t>
            </a:r>
            <a:r>
              <a:rPr lang="es-MX" dirty="0"/>
              <a:t>Relator de la ONU sobre la independencia judicial destaca algunas medidas </a:t>
            </a:r>
            <a:r>
              <a:rPr lang="es-MX" dirty="0" smtClean="0"/>
              <a:t>de priorización </a:t>
            </a:r>
            <a:r>
              <a:rPr lang="es-MX" dirty="0"/>
              <a:t>judicial al decir que en esta crisis se podría realizar:</a:t>
            </a:r>
          </a:p>
          <a:p>
            <a:pPr algn="just"/>
            <a:endParaRPr lang="es-MX" dirty="0" smtClean="0"/>
          </a:p>
          <a:p>
            <a:pPr algn="just"/>
            <a:r>
              <a:rPr lang="es-MX" sz="1400" dirty="0" smtClean="0"/>
              <a:t>“</a:t>
            </a:r>
            <a:r>
              <a:rPr lang="es-MX" sz="1400" dirty="0"/>
              <a:t>Una racionalización inmediata -a lo esencial- de los servicios que prestan los sistemas de justicia en torno a </a:t>
            </a:r>
            <a:r>
              <a:rPr lang="es-MX" sz="1400" dirty="0" smtClean="0"/>
              <a:t>asuntos que </a:t>
            </a:r>
            <a:r>
              <a:rPr lang="es-MX" sz="1400" dirty="0"/>
              <a:t>pueden considerarse prioritarios son decisiones urgentes a adoptar por un sistema judicial independiente. </a:t>
            </a:r>
            <a:r>
              <a:rPr lang="es-MX" sz="1400" dirty="0" smtClean="0"/>
              <a:t>La priorización </a:t>
            </a:r>
            <a:r>
              <a:rPr lang="es-MX" sz="1400" dirty="0"/>
              <a:t>resulta inevitable dada la crisis global y las limitaciones institucionales y presupuestales; esta es </a:t>
            </a:r>
            <a:r>
              <a:rPr lang="es-MX" sz="1400" dirty="0" smtClean="0"/>
              <a:t>una opción </a:t>
            </a:r>
            <a:r>
              <a:rPr lang="es-MX" sz="1400" dirty="0"/>
              <a:t>inevitable y urgente para prevenir la exclusión social y para garantizar la protección de los derechos </a:t>
            </a:r>
            <a:r>
              <a:rPr lang="es-MX" sz="1400" dirty="0" smtClean="0"/>
              <a:t>humanos. Podrían </a:t>
            </a:r>
            <a:r>
              <a:rPr lang="es-MX" sz="1400" dirty="0"/>
              <a:t>ponerse transitoriamente en segundo plano asuntos no prioritarios en esta situación crítica como </a:t>
            </a:r>
            <a:r>
              <a:rPr lang="es-MX" sz="1400" dirty="0" smtClean="0"/>
              <a:t>el enjuiciamiento </a:t>
            </a:r>
            <a:r>
              <a:rPr lang="es-MX" sz="1400" dirty="0"/>
              <a:t>de delitos menores y casos civiles o económicos, por ejemplo. Podrían ser pospuestos en </a:t>
            </a:r>
            <a:r>
              <a:rPr lang="es-MX" sz="1400" dirty="0" smtClean="0"/>
              <a:t>este esfuerzo </a:t>
            </a:r>
            <a:r>
              <a:rPr lang="es-MX" sz="1400" dirty="0"/>
              <a:t>de racionalización urgente. Asuntos orientados a proteger derechos, cuando se trata de delitos </a:t>
            </a:r>
            <a:r>
              <a:rPr lang="es-MX" sz="1400" dirty="0" smtClean="0"/>
              <a:t>graves (incluidos </a:t>
            </a:r>
            <a:r>
              <a:rPr lang="es-MX" sz="1400" dirty="0"/>
              <a:t>casos de corrupción conectada a la crisis) y casos de violencia doméstica deberían merecer </a:t>
            </a:r>
            <a:r>
              <a:rPr lang="es-MX" sz="1400" dirty="0" smtClean="0"/>
              <a:t>atención prioritaria”.</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ENDUTIH 2019, disponible en red: [«https://www.inegi.org.mx/programas/dutih/2019</a:t>
            </a:r>
            <a:r>
              <a:rPr lang="es-MX" dirty="0" smtClean="0"/>
              <a:t>/]</a:t>
            </a:r>
            <a:endParaRPr lang="es-MX" dirty="0"/>
          </a:p>
        </p:txBody>
      </p:sp>
    </p:spTree>
    <p:extLst>
      <p:ext uri="{BB962C8B-B14F-4D97-AF65-F5344CB8AC3E}">
        <p14:creationId xmlns:p14="http://schemas.microsoft.com/office/powerpoint/2010/main" val="29413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1095022"/>
            <a:ext cx="6660444" cy="4247317"/>
          </a:xfrm>
          <a:prstGeom prst="rect">
            <a:avLst/>
          </a:prstGeom>
          <a:noFill/>
        </p:spPr>
        <p:txBody>
          <a:bodyPr wrap="square" rtlCol="0">
            <a:spAutoFit/>
          </a:bodyPr>
          <a:lstStyle/>
          <a:p>
            <a:pPr marL="285750" indent="-285750">
              <a:buFont typeface="Arial" pitchFamily="34" charset="0"/>
              <a:buChar char="•"/>
            </a:pPr>
            <a:r>
              <a:rPr lang="es-MX" dirty="0"/>
              <a:t>A</a:t>
            </a:r>
            <a:r>
              <a:rPr lang="es-MX" dirty="0" smtClean="0"/>
              <a:t>rtículo </a:t>
            </a:r>
            <a:r>
              <a:rPr lang="es-MX" dirty="0"/>
              <a:t>154, fracción II, numeral 11, de la Constitución </a:t>
            </a:r>
            <a:r>
              <a:rPr lang="es-MX" dirty="0" smtClean="0"/>
              <a:t>Local</a:t>
            </a:r>
          </a:p>
          <a:p>
            <a:pPr marL="285750" indent="-285750">
              <a:buFont typeface="Arial" pitchFamily="34" charset="0"/>
              <a:buChar char="•"/>
            </a:pPr>
            <a:endParaRPr lang="es-MX" dirty="0"/>
          </a:p>
          <a:p>
            <a:pPr marL="285750" indent="-285750" algn="just">
              <a:buFont typeface="Arial" pitchFamily="34" charset="0"/>
              <a:buChar char="•"/>
            </a:pPr>
            <a:r>
              <a:rPr lang="es-MX" dirty="0" smtClean="0"/>
              <a:t>En </a:t>
            </a:r>
            <a:r>
              <a:rPr lang="es-MX" dirty="0"/>
              <a:t>España, por ejemplo, se prepara una reforma urgente para potenciar los medios tecnológicos que permita superar el colapso de la justicia interrumpida por la pandemia (véase El País, “Justicia prepara una ley exprés para evitar el colapso en los tribunales”, 17 de marzo de 2020, Madrid, disponible en red: [«www.elpais.com</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 14, cuarto párrafo, de la Constitución General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Oxford </a:t>
            </a:r>
            <a:r>
              <a:rPr lang="es-MX" dirty="0" err="1"/>
              <a:t>Bibliographies</a:t>
            </a:r>
            <a:r>
              <a:rPr lang="es-MX" dirty="0"/>
              <a:t> Online, disponible en red: [«https://www.oxfordbibliographies.com»].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17, fracción IV, del Código Procesal Civil.</a:t>
            </a:r>
          </a:p>
        </p:txBody>
      </p:sp>
    </p:spTree>
    <p:extLst>
      <p:ext uri="{BB962C8B-B14F-4D97-AF65-F5344CB8AC3E}">
        <p14:creationId xmlns:p14="http://schemas.microsoft.com/office/powerpoint/2010/main" val="25048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1095022"/>
            <a:ext cx="6660444" cy="4524315"/>
          </a:xfrm>
          <a:prstGeom prst="rect">
            <a:avLst/>
          </a:prstGeom>
          <a:noFill/>
        </p:spPr>
        <p:txBody>
          <a:bodyPr wrap="square" rtlCol="0">
            <a:spAutoFit/>
          </a:bodyPr>
          <a:lstStyle/>
          <a:p>
            <a:pPr marL="285750" indent="-285750">
              <a:buFont typeface="Arial" pitchFamily="34" charset="0"/>
              <a:buChar char="•"/>
            </a:pPr>
            <a:r>
              <a:rPr lang="es-MX" dirty="0"/>
              <a:t>A</a:t>
            </a:r>
            <a:r>
              <a:rPr lang="es-MX" dirty="0" smtClean="0"/>
              <a:t>rtículo </a:t>
            </a:r>
            <a:r>
              <a:rPr lang="es-MX" dirty="0"/>
              <a:t>148 del Código Procesal Civil.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La </a:t>
            </a:r>
            <a:r>
              <a:rPr lang="es-MX" dirty="0"/>
              <a:t>plataforma Zoom fue el medio que se acordó para llevar a cabo la sesión pública </a:t>
            </a:r>
            <a:r>
              <a:rPr lang="es-MX" dirty="0" smtClean="0"/>
              <a:t>del  Pleno </a:t>
            </a:r>
            <a:r>
              <a:rPr lang="es-MX" dirty="0"/>
              <a:t>que fue transmitida en tiempo </a:t>
            </a:r>
            <a:r>
              <a:rPr lang="es-MX" dirty="0" smtClean="0"/>
              <a:t>real, véase </a:t>
            </a:r>
            <a:r>
              <a:rPr lang="es-MX" dirty="0"/>
              <a:t>acuerdo de la Presidencia del Tribunal, </a:t>
            </a:r>
            <a:r>
              <a:rPr lang="es-MX" dirty="0" smtClean="0"/>
              <a:t>disponible en </a:t>
            </a:r>
            <a:r>
              <a:rPr lang="es-MX" dirty="0"/>
              <a:t>red: [«www.pjecz.gob.mx»].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9º de la Ley </a:t>
            </a:r>
            <a:r>
              <a:rPr lang="es-MX" dirty="0" smtClean="0"/>
              <a:t>OPJECZ.</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smtClean="0"/>
              <a:t>La </a:t>
            </a:r>
            <a:r>
              <a:rPr lang="es-MX" dirty="0"/>
              <a:t>SCJN, por ejemplo, en el Acuerdo General 4/2020 de fecha 13 de abril de 2020 </a:t>
            </a:r>
            <a:r>
              <a:rPr lang="es-MX" dirty="0" smtClean="0"/>
              <a:t>autorizó la </a:t>
            </a:r>
            <a:r>
              <a:rPr lang="es-MX" dirty="0"/>
              <a:t>celebración de sus sesiones a distancia mediante el uso de herramientas informáticas, porque </a:t>
            </a:r>
            <a:r>
              <a:rPr lang="es-MX" dirty="0" smtClean="0"/>
              <a:t>la ley </a:t>
            </a:r>
            <a:r>
              <a:rPr lang="es-MX" dirty="0"/>
              <a:t>no regula el lugar o la forma presencial de las sesiones, de tal manera que las </a:t>
            </a:r>
            <a:r>
              <a:rPr lang="es-MX" dirty="0" smtClean="0"/>
              <a:t>actuaciones judiciales </a:t>
            </a:r>
            <a:r>
              <a:rPr lang="es-MX" dirty="0"/>
              <a:t>se pueden efectuar de cualquier manera, según lo previsto en el artículo 270 del </a:t>
            </a:r>
            <a:r>
              <a:rPr lang="es-MX" dirty="0" smtClean="0"/>
              <a:t>Código Federal </a:t>
            </a:r>
            <a:r>
              <a:rPr lang="es-MX" dirty="0"/>
              <a:t>de Procedimientos Civiles (véase en la red: [www.scjn.gob.mx»]).</a:t>
            </a:r>
          </a:p>
        </p:txBody>
      </p:sp>
    </p:spTree>
    <p:extLst>
      <p:ext uri="{BB962C8B-B14F-4D97-AF65-F5344CB8AC3E}">
        <p14:creationId xmlns:p14="http://schemas.microsoft.com/office/powerpoint/2010/main" val="236635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1095022"/>
            <a:ext cx="6660444" cy="4247317"/>
          </a:xfrm>
          <a:prstGeom prst="rect">
            <a:avLst/>
          </a:prstGeom>
          <a:noFill/>
        </p:spPr>
        <p:txBody>
          <a:bodyPr wrap="square" rtlCol="0">
            <a:spAutoFit/>
          </a:bodyPr>
          <a:lstStyle/>
          <a:p>
            <a:pPr marL="285750" indent="-285750" algn="just">
              <a:buFont typeface="Arial" pitchFamily="34" charset="0"/>
              <a:buChar char="•"/>
            </a:pPr>
            <a:r>
              <a:rPr lang="es-MX" dirty="0"/>
              <a:t>Véase el sitio oficial de la OMS en «https://www.who.int/es/».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los mensajes de Ángela </a:t>
            </a:r>
            <a:r>
              <a:rPr lang="es-MX" dirty="0" err="1"/>
              <a:t>Merkel</a:t>
            </a:r>
            <a:r>
              <a:rPr lang="es-MX" dirty="0"/>
              <a:t> de Alemania, la Reina Isabel II de Reino </a:t>
            </a:r>
            <a:r>
              <a:rPr lang="es-MX" dirty="0" smtClean="0"/>
              <a:t>Unido, Barak </a:t>
            </a:r>
            <a:r>
              <a:rPr lang="es-MX" dirty="0"/>
              <a:t>Obama de Estados Unidos y </a:t>
            </a:r>
            <a:r>
              <a:rPr lang="es-MX" dirty="0" err="1"/>
              <a:t>António</a:t>
            </a:r>
            <a:r>
              <a:rPr lang="es-MX" dirty="0"/>
              <a:t> </a:t>
            </a:r>
            <a:r>
              <a:rPr lang="es-MX" dirty="0" err="1"/>
              <a:t>Guterres</a:t>
            </a:r>
            <a:r>
              <a:rPr lang="es-MX" dirty="0"/>
              <a:t> de la ONU, principalmente.</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el sitio oficial de la Universidad Johns Hopkins en la </a:t>
            </a:r>
            <a:r>
              <a:rPr lang="es-MX" dirty="0" smtClean="0"/>
              <a:t>red: https</a:t>
            </a:r>
            <a:r>
              <a:rPr lang="es-MX" dirty="0"/>
              <a:t>://gisanddata.maps.arcgis.com/apps/opsdashboard/index.html#/bda7594740fd40299423467b48e9ecf6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 </a:t>
            </a:r>
            <a:r>
              <a:rPr lang="es-MX" dirty="0"/>
              <a:t>73, fracción XVI, de la Constitución General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 Véase el sitio oficial del Gobierno de México en la red: [«https://coronavirus.gob.mx/»]. 30 Véase Acuerdo del Consejo GS publicado en el DOF el 30 de marzo de 2020.</a:t>
            </a:r>
          </a:p>
        </p:txBody>
      </p:sp>
    </p:spTree>
    <p:extLst>
      <p:ext uri="{BB962C8B-B14F-4D97-AF65-F5344CB8AC3E}">
        <p14:creationId xmlns:p14="http://schemas.microsoft.com/office/powerpoint/2010/main" val="368281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1095022"/>
            <a:ext cx="6660444" cy="4801314"/>
          </a:xfrm>
          <a:prstGeom prst="rect">
            <a:avLst/>
          </a:prstGeom>
          <a:noFill/>
        </p:spPr>
        <p:txBody>
          <a:bodyPr wrap="square" rtlCol="0">
            <a:spAutoFit/>
          </a:bodyPr>
          <a:lstStyle/>
          <a:p>
            <a:pPr marL="285750" indent="-285750" algn="just">
              <a:buFont typeface="Arial" pitchFamily="34" charset="0"/>
              <a:buChar char="•"/>
            </a:pPr>
            <a:r>
              <a:rPr lang="es-MX" dirty="0"/>
              <a:t>Véase Acuerdo de la SS publicado en el DOF el 31 de marzo de 2020.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acuerdos del Pleno y de su Presidente, disponible en red: [«www.pjecz.gob.mx»]. </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smtClean="0"/>
              <a:t>Véase </a:t>
            </a:r>
            <a:r>
              <a:rPr lang="es-MX" dirty="0"/>
              <a:t>Boletín del Gobierno del Estado de Coahuila de Zaragoza, 17 de abril de 2020</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artículos 1, 11, 16 y 29 de la Constitución General; 29 de la Declaración UDH; </a:t>
            </a:r>
            <a:r>
              <a:rPr lang="es-MX" dirty="0" smtClean="0"/>
              <a:t>4º y </a:t>
            </a:r>
            <a:r>
              <a:rPr lang="es-MX" dirty="0"/>
              <a:t>5º del Pacto IDCP; 29, 30 y 32 Convención ADH. 35 Véase jurisprudencia de la SCJN. 36 Véase jurisprudencia Corte IDH y del Tribunal EDH.</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El Economista, Violencia intrafamiliar aumenta hasta 100% por cuarentena, 9 </a:t>
            </a:r>
            <a:r>
              <a:rPr lang="es-MX" dirty="0" smtClean="0"/>
              <a:t>de abril </a:t>
            </a:r>
            <a:r>
              <a:rPr lang="es-MX" dirty="0"/>
              <a:t>de 2020, disponible en red: [«www.eleconomista.com.mx»].</a:t>
            </a:r>
          </a:p>
        </p:txBody>
      </p:sp>
    </p:spTree>
    <p:extLst>
      <p:ext uri="{BB962C8B-B14F-4D97-AF65-F5344CB8AC3E}">
        <p14:creationId xmlns:p14="http://schemas.microsoft.com/office/powerpoint/2010/main" val="295364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1095022"/>
            <a:ext cx="6660444" cy="4801314"/>
          </a:xfrm>
          <a:prstGeom prst="rect">
            <a:avLst/>
          </a:prstGeom>
          <a:noFill/>
        </p:spPr>
        <p:txBody>
          <a:bodyPr wrap="square" rtlCol="0">
            <a:spAutoFit/>
          </a:bodyPr>
          <a:lstStyle/>
          <a:p>
            <a:pPr marL="285750" indent="-285750" algn="just">
              <a:buFont typeface="Arial" pitchFamily="34" charset="0"/>
              <a:buChar char="•"/>
            </a:pPr>
            <a:r>
              <a:rPr lang="es-MX" dirty="0"/>
              <a:t>Véase Ley de Amnistía aprobada en el Senado de la República el 21 de abril de 2020.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Decreto del Ejecutivo del Estado por el que se emiten las disposiciones relativas a la movilidad de las personas en el Estado de Coahuila de Zaragoza durante la contingencia COVID-19, publicado en el </a:t>
            </a:r>
            <a:r>
              <a:rPr lang="es-MX" dirty="0" err="1"/>
              <a:t>Períodico</a:t>
            </a:r>
            <a:r>
              <a:rPr lang="es-MX" dirty="0"/>
              <a:t> Oficial el 22 de abril de 2020.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2229, 2230 y 2307 del Código Civil.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rtículos </a:t>
            </a:r>
            <a:r>
              <a:rPr lang="es-MX" dirty="0"/>
              <a:t>56, fracciones III y IV, 62, fracciones II, III, IV y V, 107, fracción, IV, 112, fracción IV, 292, fracción VI, 437, del Código </a:t>
            </a:r>
            <a:r>
              <a:rPr lang="es-MX" dirty="0" smtClean="0"/>
              <a:t>Penal.</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Artículos </a:t>
            </a:r>
            <a:r>
              <a:rPr lang="es-MX" dirty="0"/>
              <a:t>4º, fracción I, inciso a), 134, fracciones V y VI, 250, 427, fracción I, 434, fracción I, 684-S, 734, 745 Ter, 784 y 873-F, fracción VI, de la Ley FT.</a:t>
            </a:r>
          </a:p>
        </p:txBody>
      </p:sp>
    </p:spTree>
    <p:extLst>
      <p:ext uri="{BB962C8B-B14F-4D97-AF65-F5344CB8AC3E}">
        <p14:creationId xmlns:p14="http://schemas.microsoft.com/office/powerpoint/2010/main" val="51324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41778" y="801508"/>
            <a:ext cx="6660444" cy="5078313"/>
          </a:xfrm>
          <a:prstGeom prst="rect">
            <a:avLst/>
          </a:prstGeom>
          <a:noFill/>
        </p:spPr>
        <p:txBody>
          <a:bodyPr wrap="square" rtlCol="0">
            <a:spAutoFit/>
          </a:bodyPr>
          <a:lstStyle/>
          <a:p>
            <a:pPr marL="285750" indent="-285750" algn="just">
              <a:buFont typeface="Arial" pitchFamily="34" charset="0"/>
              <a:buChar char="•"/>
            </a:pPr>
            <a:r>
              <a:rPr lang="es-MX" dirty="0"/>
              <a:t>A</a:t>
            </a:r>
            <a:r>
              <a:rPr lang="es-MX" dirty="0" smtClean="0"/>
              <a:t>rtículos </a:t>
            </a:r>
            <a:r>
              <a:rPr lang="es-MX" dirty="0"/>
              <a:t>40 y 66 del Código Fiscal.</a:t>
            </a:r>
          </a:p>
          <a:p>
            <a:pPr marL="285750" indent="-285750" algn="just">
              <a:buFont typeface="Arial" pitchFamily="34" charset="0"/>
              <a:buChar char="•"/>
            </a:pPr>
            <a:endParaRPr lang="es-MX" dirty="0" smtClean="0"/>
          </a:p>
          <a:p>
            <a:pPr marL="285750" indent="-285750" algn="just">
              <a:buFont typeface="Arial" pitchFamily="34" charset="0"/>
              <a:buChar char="•"/>
            </a:pPr>
            <a:r>
              <a:rPr lang="es-MX" dirty="0"/>
              <a:t>A</a:t>
            </a:r>
            <a:r>
              <a:rPr lang="es-MX" dirty="0" smtClean="0"/>
              <a:t>rtículo </a:t>
            </a:r>
            <a:r>
              <a:rPr lang="es-MX" dirty="0"/>
              <a:t>36 de la Ley del Procedimiento Contencioso Administrativo.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en el Diccionario de la RAE: «https://dej.rae.es/lema/fuerza-mayor». 46 Véase artículos 307, IV, 434 y 892, fracción III, inciso b), del Código Procesal Civil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1803 del Código Civil</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a:t>Véase párrafos 25, 26 y 27 de los Principios de Siracusa</a:t>
            </a:r>
            <a:r>
              <a:rPr lang="es-MX" dirty="0" smtClean="0"/>
              <a:t>.</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Artículos </a:t>
            </a:r>
            <a:r>
              <a:rPr lang="es-MX" dirty="0"/>
              <a:t>25 de la Declaración UDH; 12 del Pacto IDESC. </a:t>
            </a:r>
            <a:endParaRPr lang="es-MX" dirty="0" smtClean="0"/>
          </a:p>
          <a:p>
            <a:pPr marL="285750" indent="-285750" algn="just">
              <a:buFont typeface="Arial" pitchFamily="34" charset="0"/>
              <a:buChar char="•"/>
            </a:pPr>
            <a:endParaRPr lang="es-MX" dirty="0"/>
          </a:p>
          <a:p>
            <a:pPr marL="285750" indent="-285750" algn="just">
              <a:buFont typeface="Arial" pitchFamily="34" charset="0"/>
              <a:buChar char="•"/>
            </a:pPr>
            <a:r>
              <a:rPr lang="es-MX" dirty="0"/>
              <a:t>A</a:t>
            </a:r>
            <a:r>
              <a:rPr lang="es-MX" dirty="0" smtClean="0"/>
              <a:t>rtículo </a:t>
            </a:r>
            <a:r>
              <a:rPr lang="es-MX" dirty="0"/>
              <a:t>2º del Estatuto </a:t>
            </a:r>
            <a:r>
              <a:rPr lang="es-MX" dirty="0" smtClean="0"/>
              <a:t>JTSEC.</a:t>
            </a:r>
          </a:p>
          <a:p>
            <a:pPr marL="285750" indent="-285750" algn="just">
              <a:buFont typeface="Arial" pitchFamily="34" charset="0"/>
              <a:buChar char="•"/>
            </a:pPr>
            <a:endParaRPr lang="es-MX" dirty="0"/>
          </a:p>
          <a:p>
            <a:pPr marL="285750" indent="-285750" algn="just">
              <a:buFont typeface="Arial" pitchFamily="34" charset="0"/>
              <a:buChar char="•"/>
            </a:pPr>
            <a:r>
              <a:rPr lang="es-MX" dirty="0" smtClean="0"/>
              <a:t>Véase </a:t>
            </a:r>
            <a:r>
              <a:rPr lang="es-MX" dirty="0"/>
              <a:t>párrafos 15 y 16 de los Principios de Siracusa.</a:t>
            </a:r>
          </a:p>
        </p:txBody>
      </p:sp>
    </p:spTree>
    <p:extLst>
      <p:ext uri="{BB962C8B-B14F-4D97-AF65-F5344CB8AC3E}">
        <p14:creationId xmlns:p14="http://schemas.microsoft.com/office/powerpoint/2010/main" val="40399141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2505</Words>
  <Application>Microsoft Office PowerPoint</Application>
  <PresentationFormat>Presentación en pantalla (4:3)</PresentationFormat>
  <Paragraphs>162</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 Casas</dc:creator>
  <cp:lastModifiedBy>Tribual esp adol</cp:lastModifiedBy>
  <cp:revision>105</cp:revision>
  <cp:lastPrinted>2018-05-07T15:32:48Z</cp:lastPrinted>
  <dcterms:created xsi:type="dcterms:W3CDTF">2017-02-28T19:33:47Z</dcterms:created>
  <dcterms:modified xsi:type="dcterms:W3CDTF">2020-09-11T19:09:10Z</dcterms:modified>
</cp:coreProperties>
</file>